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307" r:id="rId3"/>
    <p:sldId id="308" r:id="rId4"/>
    <p:sldId id="309" r:id="rId5"/>
    <p:sldId id="310" r:id="rId6"/>
    <p:sldId id="311" r:id="rId7"/>
    <p:sldId id="313" r:id="rId8"/>
    <p:sldId id="314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</p:sldIdLst>
  <p:sldSz cx="9144000" cy="5143500" type="screen16x9"/>
  <p:notesSz cx="6858000" cy="9144000"/>
  <p:embeddedFontLst>
    <p:embeddedFont>
      <p:font typeface="Montserrat Black" panose="020B0604020202020204" charset="0"/>
      <p:bold r:id="rId21"/>
      <p:boldItalic r:id="rId22"/>
    </p:embeddedFont>
    <p:embeddedFont>
      <p:font typeface="Bebas Neue" panose="020B0604020202020204" charset="0"/>
      <p:regular r:id="rId23"/>
    </p:embeddedFont>
    <p:embeddedFont>
      <p:font typeface="Montserrat" panose="02000505000000020004" pitchFamily="2" charset="0"/>
      <p:regular r:id="rId24"/>
    </p:embeddedFont>
    <p:embeddedFont>
      <p:font typeface="PT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CAA030-E37F-4B84-BCDB-0FD187C9A300}">
  <a:tblStyle styleId="{28CAA030-E37F-4B84-BCDB-0FD187C9A3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45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99552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74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85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746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733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06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2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16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491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98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6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924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017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6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92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63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914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08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5" r:id="rId9"/>
    <p:sldLayoutId id="2147483667" r:id="rId10"/>
    <p:sldLayoutId id="2147483668" r:id="rId11"/>
    <p:sldLayoutId id="2147483672" r:id="rId12"/>
    <p:sldLayoutId id="2147483674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smtClean="0"/>
              <a:t>AUTEXTIFICATION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Identificación de autoría en textos</a:t>
            </a:r>
            <a:endParaRPr sz="2800" dirty="0">
              <a:solidFill>
                <a:schemeClr val="tx2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Sobre textos de IA vs Humanos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ESTRUCTURACIÓN</a:t>
            </a:r>
            <a:endParaRPr dirty="0"/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81001" y="1651712"/>
            <a:ext cx="7781998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Para cada archivo texto almacenado en </a:t>
            </a:r>
            <a:r>
              <a:rPr lang="en" i="1" dirty="0" smtClean="0">
                <a:uFill>
                  <a:noFill/>
                </a:uFill>
              </a:rPr>
              <a:t>RAM</a:t>
            </a:r>
            <a:r>
              <a:rPr lang="en" dirty="0" smtClean="0">
                <a:uFill>
                  <a:noFill/>
                </a:uFill>
              </a:rPr>
              <a:t> para el paso de </a:t>
            </a:r>
            <a:r>
              <a:rPr lang="en" i="1" dirty="0" smtClean="0">
                <a:uFill>
                  <a:noFill/>
                </a:uFill>
              </a:rPr>
              <a:t>LIMPIEZA</a:t>
            </a:r>
            <a:r>
              <a:rPr lang="en" dirty="0" smtClean="0">
                <a:uFill>
                  <a:noFill/>
                </a:uFill>
              </a:rPr>
              <a:t>, se almacenará en una estructura de datos que contenga la lista de textos junto a la etiqueta correspondiente a su autor</a:t>
            </a: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Se almacenarán todos los textos limpiados sobre un archivo tabular CSV que contenga en cada línea la etiqueta con el autor</a:t>
            </a: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strike="sngStrike" dirty="0" smtClean="0">
                <a:uFill>
                  <a:noFill/>
                </a:uFill>
              </a:rPr>
              <a:t>Se tokenizarán los textos para identificar vocabulario completo de cada autor</a:t>
            </a: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00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ADAPTACIÓN</a:t>
            </a:r>
            <a:endParaRPr dirty="0"/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81001" y="1651712"/>
            <a:ext cx="7781998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smtClean="0">
                <a:uFill>
                  <a:noFill/>
                </a:uFill>
              </a:rPr>
              <a:t>Alternativas para la adpatación de los textos en el </a:t>
            </a:r>
            <a:r>
              <a:rPr lang="en" i="1" dirty="0" smtClean="0">
                <a:uFill>
                  <a:noFill/>
                </a:uFill>
              </a:rPr>
              <a:t>csv</a:t>
            </a:r>
            <a:r>
              <a:rPr lang="en" dirty="0" smtClean="0">
                <a:uFill>
                  <a:noFill/>
                </a:uFill>
              </a:rPr>
              <a:t> completo:</a:t>
            </a:r>
          </a:p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>
              <a:uFill>
                <a:noFill/>
              </a:uFill>
            </a:endParaRPr>
          </a:p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Embeddings:</a:t>
            </a:r>
            <a:r>
              <a:rPr lang="en" dirty="0" smtClean="0">
                <a:uFill>
                  <a:noFill/>
                </a:uFill>
              </a:rPr>
              <a:t> Alternativas (tentativamente sólo uno):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CBOW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Word2Vec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Fine-Tunning con GoogleWord2Vec</a:t>
            </a:r>
          </a:p>
          <a:p>
            <a:pPr marL="596900" lvl="1" indent="0" algn="l">
              <a:buNone/>
            </a:pPr>
            <a:endParaRPr lang="en" b="1" dirty="0" smtClean="0">
              <a:uFill>
                <a:noFill/>
              </a:uFill>
            </a:endParaRPr>
          </a:p>
          <a:p>
            <a:pPr marL="482600" lvl="0" indent="-342900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N-Gramas:</a:t>
            </a:r>
            <a:r>
              <a:rPr lang="en" dirty="0" smtClean="0">
                <a:uFill>
                  <a:noFill/>
                </a:uFill>
              </a:rPr>
              <a:t> Alternativas: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Trigramas de palabras</a:t>
            </a:r>
          </a:p>
          <a:p>
            <a:pPr marL="939800" lvl="1" indent="-342900" algn="l">
              <a:buFont typeface="+mj-lt"/>
              <a:buAutoNum type="arabicPeriod"/>
            </a:pPr>
            <a:r>
              <a:rPr lang="en" b="1" dirty="0" smtClean="0">
                <a:uFill>
                  <a:noFill/>
                </a:uFill>
              </a:rPr>
              <a:t>Bigramas de frases</a:t>
            </a: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55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4141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Modelos de Clasificación de Aprendizaje Supervisado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MODELOS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901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CLASIFICACIÓN BINARIA</a:t>
            </a:r>
            <a:endParaRPr dirty="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51"/>
          <p:cNvSpPr txBox="1"/>
          <p:nvPr/>
        </p:nvSpPr>
        <p:spPr>
          <a:xfrm>
            <a:off x="4318149" y="1830025"/>
            <a:ext cx="348282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Regresión Logística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4318149" y="2598700"/>
            <a:ext cx="449247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Red Neuronal Recurrente LSTM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4318150" y="3367375"/>
            <a:ext cx="3031728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Algoritmo </a:t>
            </a:r>
            <a:r>
              <a:rPr lang="es-MX" sz="21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XGBoost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3" name="Google Shape;1803;p51"/>
          <p:cNvCxnSpPr>
            <a:stCxn id="1759" idx="2"/>
            <a:endCxn id="173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stCxn id="1731" idx="0"/>
            <a:endCxn id="176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stCxn id="1760" idx="2"/>
            <a:endCxn id="173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1753;p51"/>
          <p:cNvSpPr txBox="1"/>
          <p:nvPr/>
        </p:nvSpPr>
        <p:spPr>
          <a:xfrm>
            <a:off x="1180475" y="25906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Tarea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</a:t>
            </a:r>
            <a:endParaRPr sz="21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1" name="Google Shape;2404;p64"/>
          <p:cNvGrpSpPr/>
          <p:nvPr/>
        </p:nvGrpSpPr>
        <p:grpSpPr>
          <a:xfrm>
            <a:off x="3721603" y="3424151"/>
            <a:ext cx="316800" cy="360000"/>
            <a:chOff x="6793004" y="1431080"/>
            <a:chExt cx="544013" cy="602023"/>
          </a:xfrm>
        </p:grpSpPr>
        <p:sp>
          <p:nvSpPr>
            <p:cNvPr id="92" name="Google Shape;2405;p64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06;p64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07;p64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08;p64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09;p64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10;p64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1;p64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2;p64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3;p64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14;p64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15;p64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16;p64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17;p64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2434;p64"/>
          <p:cNvGrpSpPr/>
          <p:nvPr/>
        </p:nvGrpSpPr>
        <p:grpSpPr>
          <a:xfrm>
            <a:off x="3720113" y="2658675"/>
            <a:ext cx="360000" cy="360000"/>
            <a:chOff x="1230449" y="2288393"/>
            <a:chExt cx="590713" cy="601957"/>
          </a:xfrm>
        </p:grpSpPr>
        <p:sp>
          <p:nvSpPr>
            <p:cNvPr id="106" name="Google Shape;2435;p64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36;p64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37;p64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38;p64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39;p64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40;p64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41;p64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42;p64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43;p64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44;p64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45;p64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46;p64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47;p64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857;p79"/>
          <p:cNvGrpSpPr/>
          <p:nvPr/>
        </p:nvGrpSpPr>
        <p:grpSpPr>
          <a:xfrm>
            <a:off x="3777984" y="1894397"/>
            <a:ext cx="219600" cy="360000"/>
            <a:chOff x="4054103" y="2430191"/>
            <a:chExt cx="218687" cy="349052"/>
          </a:xfrm>
          <a:solidFill>
            <a:schemeClr val="tx1"/>
          </a:solidFill>
        </p:grpSpPr>
        <p:sp>
          <p:nvSpPr>
            <p:cNvPr id="120" name="Google Shape;11858;p79"/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859;p79"/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242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CLASIFICACIÓN MULTICLASE</a:t>
            </a:r>
            <a:endParaRPr dirty="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51"/>
          <p:cNvSpPr txBox="1"/>
          <p:nvPr/>
        </p:nvSpPr>
        <p:spPr>
          <a:xfrm>
            <a:off x="4318149" y="1830025"/>
            <a:ext cx="348282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  <a:r>
              <a:rPr lang="es-MX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s-MX" sz="21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4318149" y="2598700"/>
            <a:ext cx="449247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Red Neuronal Recurrente LSTM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4318150" y="3367375"/>
            <a:ext cx="3031728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Algoritmo </a:t>
            </a:r>
            <a:r>
              <a:rPr lang="es-MX" sz="2100" dirty="0" err="1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XGBoost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3" name="Google Shape;1803;p51"/>
          <p:cNvCxnSpPr>
            <a:stCxn id="1759" idx="2"/>
            <a:endCxn id="173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stCxn id="1731" idx="0"/>
            <a:endCxn id="176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stCxn id="1760" idx="2"/>
            <a:endCxn id="173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1753;p51"/>
          <p:cNvSpPr txBox="1"/>
          <p:nvPr/>
        </p:nvSpPr>
        <p:spPr>
          <a:xfrm>
            <a:off x="1180475" y="25906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Tarea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b="1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</a:t>
            </a:r>
            <a:endParaRPr sz="2100" b="1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pSp>
        <p:nvGrpSpPr>
          <p:cNvPr id="91" name="Google Shape;2404;p64"/>
          <p:cNvGrpSpPr/>
          <p:nvPr/>
        </p:nvGrpSpPr>
        <p:grpSpPr>
          <a:xfrm>
            <a:off x="3721603" y="3424151"/>
            <a:ext cx="316800" cy="360000"/>
            <a:chOff x="6793004" y="1431080"/>
            <a:chExt cx="544013" cy="602023"/>
          </a:xfrm>
        </p:grpSpPr>
        <p:sp>
          <p:nvSpPr>
            <p:cNvPr id="92" name="Google Shape;2405;p64"/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06;p64"/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07;p64"/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08;p64"/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09;p64"/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10;p64"/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1;p64"/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2;p64"/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3;p64"/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14;p64"/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15;p64"/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16;p64"/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17;p64"/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2434;p64"/>
          <p:cNvGrpSpPr/>
          <p:nvPr/>
        </p:nvGrpSpPr>
        <p:grpSpPr>
          <a:xfrm>
            <a:off x="3720113" y="2658675"/>
            <a:ext cx="360000" cy="360000"/>
            <a:chOff x="1230449" y="2288393"/>
            <a:chExt cx="590713" cy="601957"/>
          </a:xfrm>
        </p:grpSpPr>
        <p:sp>
          <p:nvSpPr>
            <p:cNvPr id="106" name="Google Shape;2435;p64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36;p64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37;p64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38;p64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39;p64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40;p64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41;p64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42;p64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43;p64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44;p64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45;p64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46;p64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47;p64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4081;p82"/>
          <p:cNvSpPr/>
          <p:nvPr/>
        </p:nvSpPr>
        <p:spPr>
          <a:xfrm>
            <a:off x="3720113" y="1892275"/>
            <a:ext cx="345600" cy="360000"/>
          </a:xfrm>
          <a:custGeom>
            <a:avLst/>
            <a:gdLst/>
            <a:ahLst/>
            <a:cxnLst/>
            <a:rect l="l" t="t" r="r" b="b"/>
            <a:pathLst>
              <a:path w="10371" h="11181" extrusionOk="0">
                <a:moveTo>
                  <a:pt x="5179" y="477"/>
                </a:moveTo>
                <a:lnTo>
                  <a:pt x="5513" y="1013"/>
                </a:lnTo>
                <a:cubicBezTo>
                  <a:pt x="5417" y="1132"/>
                  <a:pt x="5298" y="1263"/>
                  <a:pt x="5179" y="1417"/>
                </a:cubicBezTo>
                <a:cubicBezTo>
                  <a:pt x="5060" y="1263"/>
                  <a:pt x="4941" y="1132"/>
                  <a:pt x="4834" y="1013"/>
                </a:cubicBezTo>
                <a:lnTo>
                  <a:pt x="5179" y="477"/>
                </a:lnTo>
                <a:close/>
                <a:moveTo>
                  <a:pt x="607" y="2775"/>
                </a:moveTo>
                <a:lnTo>
                  <a:pt x="1238" y="2918"/>
                </a:lnTo>
                <a:cubicBezTo>
                  <a:pt x="1250" y="3072"/>
                  <a:pt x="1250" y="3251"/>
                  <a:pt x="1274" y="3441"/>
                </a:cubicBezTo>
                <a:cubicBezTo>
                  <a:pt x="1084" y="3429"/>
                  <a:pt x="917" y="3406"/>
                  <a:pt x="750" y="3394"/>
                </a:cubicBezTo>
                <a:lnTo>
                  <a:pt x="607" y="2775"/>
                </a:lnTo>
                <a:close/>
                <a:moveTo>
                  <a:pt x="9728" y="2775"/>
                </a:moveTo>
                <a:lnTo>
                  <a:pt x="9585" y="3394"/>
                </a:lnTo>
                <a:cubicBezTo>
                  <a:pt x="9430" y="3406"/>
                  <a:pt x="9251" y="3406"/>
                  <a:pt x="9061" y="3441"/>
                </a:cubicBezTo>
                <a:cubicBezTo>
                  <a:pt x="9096" y="3251"/>
                  <a:pt x="9108" y="3072"/>
                  <a:pt x="9108" y="2918"/>
                </a:cubicBezTo>
                <a:lnTo>
                  <a:pt x="9728" y="2775"/>
                </a:lnTo>
                <a:close/>
                <a:moveTo>
                  <a:pt x="4346" y="965"/>
                </a:moveTo>
                <a:cubicBezTo>
                  <a:pt x="4536" y="1155"/>
                  <a:pt x="4870" y="1524"/>
                  <a:pt x="5167" y="1941"/>
                </a:cubicBezTo>
                <a:cubicBezTo>
                  <a:pt x="5203" y="1984"/>
                  <a:pt x="5247" y="2005"/>
                  <a:pt x="5293" y="2005"/>
                </a:cubicBezTo>
                <a:cubicBezTo>
                  <a:pt x="5323" y="2005"/>
                  <a:pt x="5353" y="1996"/>
                  <a:pt x="5382" y="1977"/>
                </a:cubicBezTo>
                <a:cubicBezTo>
                  <a:pt x="5465" y="1917"/>
                  <a:pt x="5477" y="1834"/>
                  <a:pt x="5429" y="1751"/>
                </a:cubicBezTo>
                <a:cubicBezTo>
                  <a:pt x="5417" y="1727"/>
                  <a:pt x="5406" y="1715"/>
                  <a:pt x="5370" y="1679"/>
                </a:cubicBezTo>
                <a:cubicBezTo>
                  <a:pt x="5608" y="1382"/>
                  <a:pt x="5846" y="1132"/>
                  <a:pt x="6001" y="977"/>
                </a:cubicBezTo>
                <a:cubicBezTo>
                  <a:pt x="6191" y="1394"/>
                  <a:pt x="6572" y="2334"/>
                  <a:pt x="6572" y="2977"/>
                </a:cubicBezTo>
                <a:cubicBezTo>
                  <a:pt x="6572" y="3346"/>
                  <a:pt x="6441" y="3691"/>
                  <a:pt x="6191" y="3941"/>
                </a:cubicBezTo>
                <a:cubicBezTo>
                  <a:pt x="6179" y="3918"/>
                  <a:pt x="6144" y="3882"/>
                  <a:pt x="6096" y="3870"/>
                </a:cubicBezTo>
                <a:cubicBezTo>
                  <a:pt x="6144" y="3715"/>
                  <a:pt x="6156" y="3572"/>
                  <a:pt x="6144" y="3406"/>
                </a:cubicBezTo>
                <a:cubicBezTo>
                  <a:pt x="6132" y="3108"/>
                  <a:pt x="6013" y="2751"/>
                  <a:pt x="5798" y="2382"/>
                </a:cubicBezTo>
                <a:cubicBezTo>
                  <a:pt x="5774" y="2333"/>
                  <a:pt x="5716" y="2301"/>
                  <a:pt x="5659" y="2301"/>
                </a:cubicBezTo>
                <a:cubicBezTo>
                  <a:pt x="5632" y="2301"/>
                  <a:pt x="5607" y="2307"/>
                  <a:pt x="5584" y="2322"/>
                </a:cubicBezTo>
                <a:cubicBezTo>
                  <a:pt x="5501" y="2370"/>
                  <a:pt x="5477" y="2465"/>
                  <a:pt x="5525" y="2548"/>
                </a:cubicBezTo>
                <a:cubicBezTo>
                  <a:pt x="5858" y="3179"/>
                  <a:pt x="5906" y="3680"/>
                  <a:pt x="5667" y="4013"/>
                </a:cubicBezTo>
                <a:lnTo>
                  <a:pt x="5298" y="3418"/>
                </a:lnTo>
                <a:cubicBezTo>
                  <a:pt x="5263" y="3382"/>
                  <a:pt x="5203" y="3346"/>
                  <a:pt x="5167" y="3346"/>
                </a:cubicBezTo>
                <a:cubicBezTo>
                  <a:pt x="5108" y="3346"/>
                  <a:pt x="5060" y="3382"/>
                  <a:pt x="5025" y="3418"/>
                </a:cubicBezTo>
                <a:lnTo>
                  <a:pt x="4596" y="4108"/>
                </a:lnTo>
                <a:lnTo>
                  <a:pt x="4405" y="3918"/>
                </a:lnTo>
                <a:cubicBezTo>
                  <a:pt x="4358" y="3882"/>
                  <a:pt x="4310" y="3870"/>
                  <a:pt x="4274" y="3870"/>
                </a:cubicBezTo>
                <a:cubicBezTo>
                  <a:pt x="4227" y="3882"/>
                  <a:pt x="4179" y="3918"/>
                  <a:pt x="4155" y="3965"/>
                </a:cubicBezTo>
                <a:cubicBezTo>
                  <a:pt x="3893" y="3691"/>
                  <a:pt x="3762" y="3346"/>
                  <a:pt x="3762" y="2989"/>
                </a:cubicBezTo>
                <a:cubicBezTo>
                  <a:pt x="3762" y="2322"/>
                  <a:pt x="4167" y="1382"/>
                  <a:pt x="4346" y="965"/>
                </a:cubicBezTo>
                <a:close/>
                <a:moveTo>
                  <a:pt x="5179" y="3799"/>
                </a:moveTo>
                <a:lnTo>
                  <a:pt x="5513" y="4334"/>
                </a:lnTo>
                <a:cubicBezTo>
                  <a:pt x="5417" y="4453"/>
                  <a:pt x="5298" y="4584"/>
                  <a:pt x="5179" y="4739"/>
                </a:cubicBezTo>
                <a:cubicBezTo>
                  <a:pt x="5060" y="4584"/>
                  <a:pt x="4941" y="4453"/>
                  <a:pt x="4834" y="4334"/>
                </a:cubicBezTo>
                <a:lnTo>
                  <a:pt x="5179" y="3799"/>
                </a:lnTo>
                <a:close/>
                <a:moveTo>
                  <a:pt x="1560" y="2537"/>
                </a:moveTo>
                <a:lnTo>
                  <a:pt x="1560" y="2537"/>
                </a:lnTo>
                <a:cubicBezTo>
                  <a:pt x="1988" y="2691"/>
                  <a:pt x="2929" y="3084"/>
                  <a:pt x="3381" y="3525"/>
                </a:cubicBezTo>
                <a:cubicBezTo>
                  <a:pt x="3643" y="3799"/>
                  <a:pt x="3798" y="4156"/>
                  <a:pt x="3798" y="4525"/>
                </a:cubicBezTo>
                <a:cubicBezTo>
                  <a:pt x="3798" y="4596"/>
                  <a:pt x="3798" y="4680"/>
                  <a:pt x="3774" y="4751"/>
                </a:cubicBezTo>
                <a:cubicBezTo>
                  <a:pt x="3762" y="4680"/>
                  <a:pt x="3739" y="4620"/>
                  <a:pt x="3703" y="4561"/>
                </a:cubicBezTo>
                <a:cubicBezTo>
                  <a:pt x="3524" y="4156"/>
                  <a:pt x="3084" y="3846"/>
                  <a:pt x="2405" y="3644"/>
                </a:cubicBezTo>
                <a:cubicBezTo>
                  <a:pt x="2392" y="3640"/>
                  <a:pt x="2379" y="3638"/>
                  <a:pt x="2366" y="3638"/>
                </a:cubicBezTo>
                <a:cubicBezTo>
                  <a:pt x="2294" y="3638"/>
                  <a:pt x="2223" y="3690"/>
                  <a:pt x="2203" y="3751"/>
                </a:cubicBezTo>
                <a:cubicBezTo>
                  <a:pt x="2167" y="3846"/>
                  <a:pt x="2227" y="3930"/>
                  <a:pt x="2310" y="3965"/>
                </a:cubicBezTo>
                <a:cubicBezTo>
                  <a:pt x="2881" y="4144"/>
                  <a:pt x="3239" y="4382"/>
                  <a:pt x="3393" y="4692"/>
                </a:cubicBezTo>
                <a:cubicBezTo>
                  <a:pt x="3501" y="4930"/>
                  <a:pt x="3477" y="5215"/>
                  <a:pt x="3346" y="5537"/>
                </a:cubicBezTo>
                <a:cubicBezTo>
                  <a:pt x="3084" y="5787"/>
                  <a:pt x="2739" y="5930"/>
                  <a:pt x="2369" y="5930"/>
                </a:cubicBezTo>
                <a:cubicBezTo>
                  <a:pt x="1988" y="5930"/>
                  <a:pt x="1631" y="5775"/>
                  <a:pt x="1369" y="5513"/>
                </a:cubicBezTo>
                <a:cubicBezTo>
                  <a:pt x="941" y="5073"/>
                  <a:pt x="548" y="4144"/>
                  <a:pt x="381" y="3703"/>
                </a:cubicBezTo>
                <a:cubicBezTo>
                  <a:pt x="655" y="3703"/>
                  <a:pt x="1143" y="3739"/>
                  <a:pt x="1655" y="3810"/>
                </a:cubicBezTo>
                <a:cubicBezTo>
                  <a:pt x="1662" y="3812"/>
                  <a:pt x="1669" y="3812"/>
                  <a:pt x="1677" y="3812"/>
                </a:cubicBezTo>
                <a:cubicBezTo>
                  <a:pt x="1754" y="3812"/>
                  <a:pt x="1835" y="3756"/>
                  <a:pt x="1846" y="3680"/>
                </a:cubicBezTo>
                <a:cubicBezTo>
                  <a:pt x="1857" y="3584"/>
                  <a:pt x="1798" y="3501"/>
                  <a:pt x="1715" y="3489"/>
                </a:cubicBezTo>
                <a:cubicBezTo>
                  <a:pt x="1679" y="3489"/>
                  <a:pt x="1655" y="3465"/>
                  <a:pt x="1619" y="3465"/>
                </a:cubicBezTo>
                <a:cubicBezTo>
                  <a:pt x="1572" y="3084"/>
                  <a:pt x="1560" y="2739"/>
                  <a:pt x="1560" y="2537"/>
                </a:cubicBezTo>
                <a:close/>
                <a:moveTo>
                  <a:pt x="8787" y="2548"/>
                </a:moveTo>
                <a:cubicBezTo>
                  <a:pt x="8787" y="2751"/>
                  <a:pt x="8775" y="3096"/>
                  <a:pt x="8739" y="3477"/>
                </a:cubicBezTo>
                <a:cubicBezTo>
                  <a:pt x="8704" y="3477"/>
                  <a:pt x="8680" y="3501"/>
                  <a:pt x="8644" y="3501"/>
                </a:cubicBezTo>
                <a:cubicBezTo>
                  <a:pt x="8549" y="3513"/>
                  <a:pt x="8489" y="3608"/>
                  <a:pt x="8513" y="3691"/>
                </a:cubicBezTo>
                <a:cubicBezTo>
                  <a:pt x="8524" y="3768"/>
                  <a:pt x="8604" y="3824"/>
                  <a:pt x="8682" y="3824"/>
                </a:cubicBezTo>
                <a:cubicBezTo>
                  <a:pt x="8689" y="3824"/>
                  <a:pt x="8696" y="3823"/>
                  <a:pt x="8704" y="3822"/>
                </a:cubicBezTo>
                <a:cubicBezTo>
                  <a:pt x="9204" y="3739"/>
                  <a:pt x="9704" y="3715"/>
                  <a:pt x="9966" y="3715"/>
                </a:cubicBezTo>
                <a:cubicBezTo>
                  <a:pt x="9811" y="4144"/>
                  <a:pt x="9418" y="5073"/>
                  <a:pt x="8977" y="5537"/>
                </a:cubicBezTo>
                <a:cubicBezTo>
                  <a:pt x="8707" y="5808"/>
                  <a:pt x="8347" y="5945"/>
                  <a:pt x="7986" y="5945"/>
                </a:cubicBezTo>
                <a:cubicBezTo>
                  <a:pt x="7633" y="5945"/>
                  <a:pt x="7278" y="5814"/>
                  <a:pt x="7001" y="5549"/>
                </a:cubicBezTo>
                <a:cubicBezTo>
                  <a:pt x="6870" y="5227"/>
                  <a:pt x="6846" y="4930"/>
                  <a:pt x="6965" y="4703"/>
                </a:cubicBezTo>
                <a:cubicBezTo>
                  <a:pt x="7108" y="4394"/>
                  <a:pt x="7465" y="4144"/>
                  <a:pt x="8049" y="3977"/>
                </a:cubicBezTo>
                <a:cubicBezTo>
                  <a:pt x="8144" y="3941"/>
                  <a:pt x="8180" y="3858"/>
                  <a:pt x="8156" y="3763"/>
                </a:cubicBezTo>
                <a:cubicBezTo>
                  <a:pt x="8128" y="3699"/>
                  <a:pt x="8073" y="3656"/>
                  <a:pt x="8005" y="3656"/>
                </a:cubicBezTo>
                <a:cubicBezTo>
                  <a:pt x="7985" y="3656"/>
                  <a:pt x="7963" y="3659"/>
                  <a:pt x="7942" y="3668"/>
                </a:cubicBezTo>
                <a:cubicBezTo>
                  <a:pt x="7275" y="3870"/>
                  <a:pt x="6846" y="4168"/>
                  <a:pt x="6656" y="4572"/>
                </a:cubicBezTo>
                <a:cubicBezTo>
                  <a:pt x="6620" y="4632"/>
                  <a:pt x="6596" y="4703"/>
                  <a:pt x="6572" y="4763"/>
                </a:cubicBezTo>
                <a:cubicBezTo>
                  <a:pt x="6560" y="4692"/>
                  <a:pt x="6560" y="4620"/>
                  <a:pt x="6560" y="4537"/>
                </a:cubicBezTo>
                <a:cubicBezTo>
                  <a:pt x="6560" y="4168"/>
                  <a:pt x="6703" y="3810"/>
                  <a:pt x="6977" y="3549"/>
                </a:cubicBezTo>
                <a:cubicBezTo>
                  <a:pt x="7418" y="3096"/>
                  <a:pt x="8370" y="2703"/>
                  <a:pt x="8787" y="2548"/>
                </a:cubicBezTo>
                <a:close/>
                <a:moveTo>
                  <a:pt x="3465" y="5882"/>
                </a:moveTo>
                <a:lnTo>
                  <a:pt x="3465" y="5882"/>
                </a:lnTo>
                <a:cubicBezTo>
                  <a:pt x="3429" y="6013"/>
                  <a:pt x="3429" y="6144"/>
                  <a:pt x="3429" y="6287"/>
                </a:cubicBezTo>
                <a:cubicBezTo>
                  <a:pt x="3441" y="6489"/>
                  <a:pt x="3477" y="6680"/>
                  <a:pt x="3536" y="6858"/>
                </a:cubicBezTo>
                <a:cubicBezTo>
                  <a:pt x="3227" y="6668"/>
                  <a:pt x="2858" y="6466"/>
                  <a:pt x="2429" y="6263"/>
                </a:cubicBezTo>
                <a:cubicBezTo>
                  <a:pt x="2810" y="6251"/>
                  <a:pt x="3167" y="6120"/>
                  <a:pt x="3465" y="5882"/>
                </a:cubicBezTo>
                <a:close/>
                <a:moveTo>
                  <a:pt x="6870" y="5882"/>
                </a:moveTo>
                <a:lnTo>
                  <a:pt x="6870" y="5882"/>
                </a:lnTo>
                <a:cubicBezTo>
                  <a:pt x="7168" y="6120"/>
                  <a:pt x="7525" y="6251"/>
                  <a:pt x="7918" y="6263"/>
                </a:cubicBezTo>
                <a:cubicBezTo>
                  <a:pt x="7489" y="6466"/>
                  <a:pt x="7132" y="6668"/>
                  <a:pt x="6799" y="6858"/>
                </a:cubicBezTo>
                <a:cubicBezTo>
                  <a:pt x="6858" y="6680"/>
                  <a:pt x="6906" y="6477"/>
                  <a:pt x="6906" y="6287"/>
                </a:cubicBezTo>
                <a:cubicBezTo>
                  <a:pt x="6906" y="6168"/>
                  <a:pt x="6906" y="6013"/>
                  <a:pt x="6870" y="5882"/>
                </a:cubicBezTo>
                <a:close/>
                <a:moveTo>
                  <a:pt x="4346" y="4287"/>
                </a:moveTo>
                <a:cubicBezTo>
                  <a:pt x="4536" y="4477"/>
                  <a:pt x="4870" y="4834"/>
                  <a:pt x="5167" y="5251"/>
                </a:cubicBezTo>
                <a:cubicBezTo>
                  <a:pt x="5204" y="5302"/>
                  <a:pt x="5250" y="5327"/>
                  <a:pt x="5296" y="5327"/>
                </a:cubicBezTo>
                <a:cubicBezTo>
                  <a:pt x="5325" y="5327"/>
                  <a:pt x="5354" y="5317"/>
                  <a:pt x="5382" y="5299"/>
                </a:cubicBezTo>
                <a:cubicBezTo>
                  <a:pt x="5465" y="5239"/>
                  <a:pt x="5477" y="5156"/>
                  <a:pt x="5429" y="5073"/>
                </a:cubicBezTo>
                <a:cubicBezTo>
                  <a:pt x="5417" y="5049"/>
                  <a:pt x="5406" y="5037"/>
                  <a:pt x="5370" y="5001"/>
                </a:cubicBezTo>
                <a:cubicBezTo>
                  <a:pt x="5608" y="4703"/>
                  <a:pt x="5846" y="4453"/>
                  <a:pt x="6001" y="4299"/>
                </a:cubicBezTo>
                <a:cubicBezTo>
                  <a:pt x="6191" y="4715"/>
                  <a:pt x="6572" y="5656"/>
                  <a:pt x="6572" y="6299"/>
                </a:cubicBezTo>
                <a:cubicBezTo>
                  <a:pt x="6572" y="6775"/>
                  <a:pt x="6334" y="7192"/>
                  <a:pt x="6001" y="7442"/>
                </a:cubicBezTo>
                <a:cubicBezTo>
                  <a:pt x="6025" y="7382"/>
                  <a:pt x="6060" y="7323"/>
                  <a:pt x="6084" y="7251"/>
                </a:cubicBezTo>
                <a:cubicBezTo>
                  <a:pt x="6251" y="6823"/>
                  <a:pt x="6156" y="6299"/>
                  <a:pt x="5822" y="5692"/>
                </a:cubicBezTo>
                <a:cubicBezTo>
                  <a:pt x="5791" y="5637"/>
                  <a:pt x="5734" y="5608"/>
                  <a:pt x="5678" y="5608"/>
                </a:cubicBezTo>
                <a:cubicBezTo>
                  <a:pt x="5649" y="5608"/>
                  <a:pt x="5621" y="5616"/>
                  <a:pt x="5596" y="5632"/>
                </a:cubicBezTo>
                <a:cubicBezTo>
                  <a:pt x="5525" y="5668"/>
                  <a:pt x="5489" y="5775"/>
                  <a:pt x="5537" y="5846"/>
                </a:cubicBezTo>
                <a:cubicBezTo>
                  <a:pt x="5822" y="6382"/>
                  <a:pt x="5906" y="6823"/>
                  <a:pt x="5787" y="7132"/>
                </a:cubicBezTo>
                <a:cubicBezTo>
                  <a:pt x="5703" y="7370"/>
                  <a:pt x="5489" y="7561"/>
                  <a:pt x="5144" y="7692"/>
                </a:cubicBezTo>
                <a:cubicBezTo>
                  <a:pt x="4394" y="7680"/>
                  <a:pt x="3762" y="7061"/>
                  <a:pt x="3762" y="6287"/>
                </a:cubicBezTo>
                <a:cubicBezTo>
                  <a:pt x="3762" y="5656"/>
                  <a:pt x="4167" y="4703"/>
                  <a:pt x="4346" y="4287"/>
                </a:cubicBezTo>
                <a:close/>
                <a:moveTo>
                  <a:pt x="4917" y="7990"/>
                </a:moveTo>
                <a:lnTo>
                  <a:pt x="4917" y="7990"/>
                </a:lnTo>
                <a:cubicBezTo>
                  <a:pt x="5001" y="8013"/>
                  <a:pt x="5084" y="8013"/>
                  <a:pt x="5179" y="8013"/>
                </a:cubicBezTo>
                <a:cubicBezTo>
                  <a:pt x="5263" y="8013"/>
                  <a:pt x="5346" y="8013"/>
                  <a:pt x="5429" y="7990"/>
                </a:cubicBezTo>
                <a:lnTo>
                  <a:pt x="5429" y="7990"/>
                </a:lnTo>
                <a:cubicBezTo>
                  <a:pt x="5310" y="8109"/>
                  <a:pt x="5239" y="8204"/>
                  <a:pt x="5179" y="8275"/>
                </a:cubicBezTo>
                <a:cubicBezTo>
                  <a:pt x="5120" y="8204"/>
                  <a:pt x="5025" y="8097"/>
                  <a:pt x="4917" y="7990"/>
                </a:cubicBezTo>
                <a:close/>
                <a:moveTo>
                  <a:pt x="9704" y="6001"/>
                </a:moveTo>
                <a:lnTo>
                  <a:pt x="9704" y="6001"/>
                </a:lnTo>
                <a:cubicBezTo>
                  <a:pt x="9537" y="6227"/>
                  <a:pt x="9275" y="6525"/>
                  <a:pt x="8882" y="6835"/>
                </a:cubicBezTo>
                <a:cubicBezTo>
                  <a:pt x="8263" y="7359"/>
                  <a:pt x="7191" y="8013"/>
                  <a:pt x="5584" y="8311"/>
                </a:cubicBezTo>
                <a:cubicBezTo>
                  <a:pt x="5763" y="8109"/>
                  <a:pt x="6037" y="7823"/>
                  <a:pt x="6418" y="7525"/>
                </a:cubicBezTo>
                <a:cubicBezTo>
                  <a:pt x="7072" y="7037"/>
                  <a:pt x="8144" y="6382"/>
                  <a:pt x="9704" y="6001"/>
                </a:cubicBezTo>
                <a:close/>
                <a:moveTo>
                  <a:pt x="655" y="6013"/>
                </a:moveTo>
                <a:cubicBezTo>
                  <a:pt x="2203" y="6382"/>
                  <a:pt x="3286" y="7037"/>
                  <a:pt x="3929" y="7549"/>
                </a:cubicBezTo>
                <a:cubicBezTo>
                  <a:pt x="4310" y="7847"/>
                  <a:pt x="4596" y="8121"/>
                  <a:pt x="4775" y="8335"/>
                </a:cubicBezTo>
                <a:cubicBezTo>
                  <a:pt x="3167" y="8013"/>
                  <a:pt x="2096" y="7359"/>
                  <a:pt x="1476" y="6847"/>
                </a:cubicBezTo>
                <a:cubicBezTo>
                  <a:pt x="1084" y="6537"/>
                  <a:pt x="822" y="6227"/>
                  <a:pt x="655" y="6013"/>
                </a:cubicBezTo>
                <a:close/>
                <a:moveTo>
                  <a:pt x="1969" y="7829"/>
                </a:moveTo>
                <a:cubicBezTo>
                  <a:pt x="2107" y="7829"/>
                  <a:pt x="2244" y="7834"/>
                  <a:pt x="2381" y="7847"/>
                </a:cubicBezTo>
                <a:cubicBezTo>
                  <a:pt x="3000" y="8168"/>
                  <a:pt x="3774" y="8466"/>
                  <a:pt x="4751" y="8644"/>
                </a:cubicBezTo>
                <a:cubicBezTo>
                  <a:pt x="4409" y="8708"/>
                  <a:pt x="4091" y="8735"/>
                  <a:pt x="3795" y="8735"/>
                </a:cubicBezTo>
                <a:cubicBezTo>
                  <a:pt x="3041" y="8735"/>
                  <a:pt x="2440" y="8559"/>
                  <a:pt x="2012" y="8371"/>
                </a:cubicBezTo>
                <a:cubicBezTo>
                  <a:pt x="1631" y="8204"/>
                  <a:pt x="1357" y="8013"/>
                  <a:pt x="1179" y="7871"/>
                </a:cubicBezTo>
                <a:cubicBezTo>
                  <a:pt x="1450" y="7847"/>
                  <a:pt x="1712" y="7829"/>
                  <a:pt x="1969" y="7829"/>
                </a:cubicBezTo>
                <a:close/>
                <a:moveTo>
                  <a:pt x="8525" y="7824"/>
                </a:moveTo>
                <a:cubicBezTo>
                  <a:pt x="8741" y="7824"/>
                  <a:pt x="8954" y="7839"/>
                  <a:pt x="9168" y="7871"/>
                </a:cubicBezTo>
                <a:cubicBezTo>
                  <a:pt x="8989" y="8013"/>
                  <a:pt x="8715" y="8204"/>
                  <a:pt x="8346" y="8371"/>
                </a:cubicBezTo>
                <a:cubicBezTo>
                  <a:pt x="7909" y="8563"/>
                  <a:pt x="7285" y="8749"/>
                  <a:pt x="6498" y="8749"/>
                </a:cubicBezTo>
                <a:cubicBezTo>
                  <a:pt x="6214" y="8749"/>
                  <a:pt x="5909" y="8725"/>
                  <a:pt x="5584" y="8668"/>
                </a:cubicBezTo>
                <a:cubicBezTo>
                  <a:pt x="6549" y="8478"/>
                  <a:pt x="7334" y="8180"/>
                  <a:pt x="7942" y="7859"/>
                </a:cubicBezTo>
                <a:cubicBezTo>
                  <a:pt x="8138" y="7836"/>
                  <a:pt x="8332" y="7824"/>
                  <a:pt x="8525" y="7824"/>
                </a:cubicBezTo>
                <a:close/>
                <a:moveTo>
                  <a:pt x="5179" y="8906"/>
                </a:moveTo>
                <a:cubicBezTo>
                  <a:pt x="5191" y="8906"/>
                  <a:pt x="5227" y="8918"/>
                  <a:pt x="5239" y="8918"/>
                </a:cubicBezTo>
                <a:lnTo>
                  <a:pt x="5310" y="9442"/>
                </a:lnTo>
                <a:lnTo>
                  <a:pt x="5048" y="9442"/>
                </a:lnTo>
                <a:lnTo>
                  <a:pt x="5120" y="8918"/>
                </a:lnTo>
                <a:cubicBezTo>
                  <a:pt x="5132" y="8918"/>
                  <a:pt x="5167" y="8906"/>
                  <a:pt x="5179" y="8906"/>
                </a:cubicBezTo>
                <a:close/>
                <a:moveTo>
                  <a:pt x="5358" y="9764"/>
                </a:moveTo>
                <a:lnTo>
                  <a:pt x="5501" y="10835"/>
                </a:lnTo>
                <a:lnTo>
                  <a:pt x="4834" y="10835"/>
                </a:lnTo>
                <a:lnTo>
                  <a:pt x="4989" y="9764"/>
                </a:lnTo>
                <a:close/>
                <a:moveTo>
                  <a:pt x="5191" y="0"/>
                </a:moveTo>
                <a:cubicBezTo>
                  <a:pt x="5132" y="0"/>
                  <a:pt x="5084" y="36"/>
                  <a:pt x="5060" y="72"/>
                </a:cubicBezTo>
                <a:lnTo>
                  <a:pt x="4632" y="762"/>
                </a:lnTo>
                <a:lnTo>
                  <a:pt x="4429" y="572"/>
                </a:lnTo>
                <a:cubicBezTo>
                  <a:pt x="4394" y="536"/>
                  <a:pt x="4346" y="524"/>
                  <a:pt x="4298" y="524"/>
                </a:cubicBezTo>
                <a:cubicBezTo>
                  <a:pt x="4251" y="536"/>
                  <a:pt x="4215" y="572"/>
                  <a:pt x="4179" y="608"/>
                </a:cubicBezTo>
                <a:cubicBezTo>
                  <a:pt x="4155" y="667"/>
                  <a:pt x="3465" y="2060"/>
                  <a:pt x="3465" y="2965"/>
                </a:cubicBezTo>
                <a:cubicBezTo>
                  <a:pt x="3465" y="3037"/>
                  <a:pt x="3465" y="3096"/>
                  <a:pt x="3477" y="3168"/>
                </a:cubicBezTo>
                <a:cubicBezTo>
                  <a:pt x="2786" y="2608"/>
                  <a:pt x="1536" y="2179"/>
                  <a:pt x="1476" y="2156"/>
                </a:cubicBezTo>
                <a:cubicBezTo>
                  <a:pt x="1459" y="2151"/>
                  <a:pt x="1440" y="2148"/>
                  <a:pt x="1421" y="2148"/>
                </a:cubicBezTo>
                <a:cubicBezTo>
                  <a:pt x="1387" y="2148"/>
                  <a:pt x="1352" y="2157"/>
                  <a:pt x="1322" y="2179"/>
                </a:cubicBezTo>
                <a:cubicBezTo>
                  <a:pt x="1274" y="2203"/>
                  <a:pt x="1250" y="2251"/>
                  <a:pt x="1250" y="2310"/>
                </a:cubicBezTo>
                <a:lnTo>
                  <a:pt x="1250" y="2572"/>
                </a:lnTo>
                <a:lnTo>
                  <a:pt x="464" y="2394"/>
                </a:lnTo>
                <a:cubicBezTo>
                  <a:pt x="450" y="2391"/>
                  <a:pt x="436" y="2389"/>
                  <a:pt x="423" y="2389"/>
                </a:cubicBezTo>
                <a:cubicBezTo>
                  <a:pt x="378" y="2389"/>
                  <a:pt x="337" y="2405"/>
                  <a:pt x="310" y="2441"/>
                </a:cubicBezTo>
                <a:cubicBezTo>
                  <a:pt x="262" y="2489"/>
                  <a:pt x="250" y="2548"/>
                  <a:pt x="262" y="2596"/>
                </a:cubicBezTo>
                <a:lnTo>
                  <a:pt x="441" y="3382"/>
                </a:lnTo>
                <a:lnTo>
                  <a:pt x="179" y="3382"/>
                </a:lnTo>
                <a:cubicBezTo>
                  <a:pt x="131" y="3382"/>
                  <a:pt x="72" y="3406"/>
                  <a:pt x="48" y="3453"/>
                </a:cubicBezTo>
                <a:cubicBezTo>
                  <a:pt x="12" y="3501"/>
                  <a:pt x="0" y="3549"/>
                  <a:pt x="24" y="3608"/>
                </a:cubicBezTo>
                <a:cubicBezTo>
                  <a:pt x="48" y="3668"/>
                  <a:pt x="548" y="5132"/>
                  <a:pt x="1179" y="5763"/>
                </a:cubicBezTo>
                <a:lnTo>
                  <a:pt x="1238" y="5823"/>
                </a:lnTo>
                <a:cubicBezTo>
                  <a:pt x="953" y="5727"/>
                  <a:pt x="655" y="5656"/>
                  <a:pt x="345" y="5596"/>
                </a:cubicBezTo>
                <a:cubicBezTo>
                  <a:pt x="335" y="5594"/>
                  <a:pt x="325" y="5593"/>
                  <a:pt x="315" y="5593"/>
                </a:cubicBezTo>
                <a:cubicBezTo>
                  <a:pt x="266" y="5593"/>
                  <a:pt x="218" y="5616"/>
                  <a:pt x="179" y="5656"/>
                </a:cubicBezTo>
                <a:cubicBezTo>
                  <a:pt x="131" y="5704"/>
                  <a:pt x="131" y="5775"/>
                  <a:pt x="167" y="5835"/>
                </a:cubicBezTo>
                <a:cubicBezTo>
                  <a:pt x="179" y="5870"/>
                  <a:pt x="488" y="6442"/>
                  <a:pt x="1274" y="7085"/>
                </a:cubicBezTo>
                <a:cubicBezTo>
                  <a:pt x="1441" y="7216"/>
                  <a:pt x="1619" y="7359"/>
                  <a:pt x="1846" y="7501"/>
                </a:cubicBezTo>
                <a:cubicBezTo>
                  <a:pt x="1500" y="7501"/>
                  <a:pt x="1155" y="7549"/>
                  <a:pt x="822" y="7609"/>
                </a:cubicBezTo>
                <a:cubicBezTo>
                  <a:pt x="762" y="7620"/>
                  <a:pt x="714" y="7656"/>
                  <a:pt x="679" y="7716"/>
                </a:cubicBezTo>
                <a:cubicBezTo>
                  <a:pt x="655" y="7775"/>
                  <a:pt x="679" y="7835"/>
                  <a:pt x="714" y="7871"/>
                </a:cubicBezTo>
                <a:cubicBezTo>
                  <a:pt x="726" y="7894"/>
                  <a:pt x="1131" y="8323"/>
                  <a:pt x="1893" y="8668"/>
                </a:cubicBezTo>
                <a:cubicBezTo>
                  <a:pt x="2346" y="8871"/>
                  <a:pt x="3024" y="9061"/>
                  <a:pt x="3858" y="9061"/>
                </a:cubicBezTo>
                <a:cubicBezTo>
                  <a:pt x="4155" y="9061"/>
                  <a:pt x="4465" y="9037"/>
                  <a:pt x="4786" y="8990"/>
                </a:cubicBezTo>
                <a:lnTo>
                  <a:pt x="4786" y="8990"/>
                </a:lnTo>
                <a:lnTo>
                  <a:pt x="4513" y="10990"/>
                </a:lnTo>
                <a:cubicBezTo>
                  <a:pt x="4513" y="11026"/>
                  <a:pt x="4513" y="11073"/>
                  <a:pt x="4548" y="11121"/>
                </a:cubicBezTo>
                <a:cubicBezTo>
                  <a:pt x="4584" y="11145"/>
                  <a:pt x="4632" y="11180"/>
                  <a:pt x="4667" y="11180"/>
                </a:cubicBezTo>
                <a:lnTo>
                  <a:pt x="5715" y="11180"/>
                </a:lnTo>
                <a:cubicBezTo>
                  <a:pt x="5763" y="11180"/>
                  <a:pt x="5798" y="11169"/>
                  <a:pt x="5834" y="11121"/>
                </a:cubicBezTo>
                <a:cubicBezTo>
                  <a:pt x="5858" y="11085"/>
                  <a:pt x="5882" y="11026"/>
                  <a:pt x="5882" y="10990"/>
                </a:cubicBezTo>
                <a:lnTo>
                  <a:pt x="5596" y="8990"/>
                </a:lnTo>
                <a:lnTo>
                  <a:pt x="5596" y="8990"/>
                </a:lnTo>
                <a:cubicBezTo>
                  <a:pt x="5918" y="9049"/>
                  <a:pt x="6251" y="9061"/>
                  <a:pt x="6537" y="9061"/>
                </a:cubicBezTo>
                <a:cubicBezTo>
                  <a:pt x="7370" y="9061"/>
                  <a:pt x="8037" y="8871"/>
                  <a:pt x="8501" y="8668"/>
                </a:cubicBezTo>
                <a:cubicBezTo>
                  <a:pt x="9251" y="8323"/>
                  <a:pt x="9656" y="7894"/>
                  <a:pt x="9668" y="7871"/>
                </a:cubicBezTo>
                <a:cubicBezTo>
                  <a:pt x="9716" y="7835"/>
                  <a:pt x="9728" y="7775"/>
                  <a:pt x="9704" y="7716"/>
                </a:cubicBezTo>
                <a:cubicBezTo>
                  <a:pt x="9668" y="7656"/>
                  <a:pt x="9632" y="7609"/>
                  <a:pt x="9573" y="7609"/>
                </a:cubicBezTo>
                <a:cubicBezTo>
                  <a:pt x="9227" y="7549"/>
                  <a:pt x="8882" y="7513"/>
                  <a:pt x="8537" y="7501"/>
                </a:cubicBezTo>
                <a:cubicBezTo>
                  <a:pt x="8751" y="7359"/>
                  <a:pt x="8942" y="7216"/>
                  <a:pt x="9108" y="7085"/>
                </a:cubicBezTo>
                <a:cubicBezTo>
                  <a:pt x="9882" y="6442"/>
                  <a:pt x="10204" y="5870"/>
                  <a:pt x="10228" y="5835"/>
                </a:cubicBezTo>
                <a:cubicBezTo>
                  <a:pt x="10251" y="5775"/>
                  <a:pt x="10251" y="5715"/>
                  <a:pt x="10204" y="5656"/>
                </a:cubicBezTo>
                <a:cubicBezTo>
                  <a:pt x="10174" y="5616"/>
                  <a:pt x="10128" y="5593"/>
                  <a:pt x="10079" y="5593"/>
                </a:cubicBezTo>
                <a:cubicBezTo>
                  <a:pt x="10069" y="5593"/>
                  <a:pt x="10059" y="5594"/>
                  <a:pt x="10049" y="5596"/>
                </a:cubicBezTo>
                <a:cubicBezTo>
                  <a:pt x="9728" y="5656"/>
                  <a:pt x="9430" y="5727"/>
                  <a:pt x="9156" y="5823"/>
                </a:cubicBezTo>
                <a:cubicBezTo>
                  <a:pt x="9168" y="5811"/>
                  <a:pt x="9192" y="5787"/>
                  <a:pt x="9216" y="5763"/>
                </a:cubicBezTo>
                <a:cubicBezTo>
                  <a:pt x="9835" y="5120"/>
                  <a:pt x="10323" y="3668"/>
                  <a:pt x="10359" y="3608"/>
                </a:cubicBezTo>
                <a:cubicBezTo>
                  <a:pt x="10370" y="3560"/>
                  <a:pt x="10370" y="3501"/>
                  <a:pt x="10347" y="3453"/>
                </a:cubicBezTo>
                <a:cubicBezTo>
                  <a:pt x="10311" y="3406"/>
                  <a:pt x="10263" y="3382"/>
                  <a:pt x="10204" y="3382"/>
                </a:cubicBezTo>
                <a:lnTo>
                  <a:pt x="9942" y="3382"/>
                </a:lnTo>
                <a:lnTo>
                  <a:pt x="10120" y="2596"/>
                </a:lnTo>
                <a:cubicBezTo>
                  <a:pt x="10132" y="2537"/>
                  <a:pt x="10120" y="2477"/>
                  <a:pt x="10073" y="2441"/>
                </a:cubicBezTo>
                <a:cubicBezTo>
                  <a:pt x="10036" y="2405"/>
                  <a:pt x="9993" y="2389"/>
                  <a:pt x="9959" y="2389"/>
                </a:cubicBezTo>
                <a:cubicBezTo>
                  <a:pt x="9948" y="2389"/>
                  <a:pt x="9938" y="2391"/>
                  <a:pt x="9930" y="2394"/>
                </a:cubicBezTo>
                <a:lnTo>
                  <a:pt x="9132" y="2572"/>
                </a:lnTo>
                <a:lnTo>
                  <a:pt x="9132" y="2310"/>
                </a:lnTo>
                <a:cubicBezTo>
                  <a:pt x="9132" y="2263"/>
                  <a:pt x="9108" y="2203"/>
                  <a:pt x="9061" y="2179"/>
                </a:cubicBezTo>
                <a:cubicBezTo>
                  <a:pt x="9030" y="2156"/>
                  <a:pt x="9004" y="2143"/>
                  <a:pt x="8974" y="2143"/>
                </a:cubicBezTo>
                <a:cubicBezTo>
                  <a:pt x="8957" y="2143"/>
                  <a:pt x="8939" y="2147"/>
                  <a:pt x="8918" y="2156"/>
                </a:cubicBezTo>
                <a:cubicBezTo>
                  <a:pt x="8858" y="2179"/>
                  <a:pt x="7608" y="2608"/>
                  <a:pt x="6906" y="3168"/>
                </a:cubicBezTo>
                <a:cubicBezTo>
                  <a:pt x="6918" y="3096"/>
                  <a:pt x="6918" y="3037"/>
                  <a:pt x="6918" y="2965"/>
                </a:cubicBezTo>
                <a:cubicBezTo>
                  <a:pt x="6918" y="2060"/>
                  <a:pt x="6239" y="667"/>
                  <a:pt x="6203" y="608"/>
                </a:cubicBezTo>
                <a:cubicBezTo>
                  <a:pt x="6179" y="572"/>
                  <a:pt x="6144" y="536"/>
                  <a:pt x="6084" y="524"/>
                </a:cubicBezTo>
                <a:cubicBezTo>
                  <a:pt x="6070" y="522"/>
                  <a:pt x="6057" y="520"/>
                  <a:pt x="6044" y="520"/>
                </a:cubicBezTo>
                <a:cubicBezTo>
                  <a:pt x="6004" y="520"/>
                  <a:pt x="5971" y="536"/>
                  <a:pt x="5953" y="572"/>
                </a:cubicBezTo>
                <a:lnTo>
                  <a:pt x="5763" y="762"/>
                </a:lnTo>
                <a:lnTo>
                  <a:pt x="5322" y="72"/>
                </a:lnTo>
                <a:cubicBezTo>
                  <a:pt x="5298" y="36"/>
                  <a:pt x="5239" y="0"/>
                  <a:pt x="51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21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19999" y="3272250"/>
            <a:ext cx="5156925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Métricas de rendimiento de los modelos y métodos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EVALUACIÓN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20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50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Para cada clase (sin considerar desbalance en las etiquetas)</a:t>
            </a:r>
            <a:endParaRPr dirty="0"/>
          </a:p>
        </p:txBody>
      </p:sp>
      <p:sp>
        <p:nvSpPr>
          <p:cNvPr id="1677" name="Google Shape;1677;p50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</a:t>
            </a:r>
            <a:endParaRPr dirty="0"/>
          </a:p>
        </p:txBody>
      </p:sp>
      <p:sp>
        <p:nvSpPr>
          <p:cNvPr id="1678" name="Google Shape;1678;p50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Para cada clase</a:t>
            </a:r>
            <a:endParaRPr dirty="0"/>
          </a:p>
        </p:txBody>
      </p:sp>
      <p:sp>
        <p:nvSpPr>
          <p:cNvPr id="1679" name="Google Shape;1679;p50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RECALL</a:t>
            </a:r>
            <a:endParaRPr dirty="0"/>
          </a:p>
        </p:txBody>
      </p:sp>
      <p:sp>
        <p:nvSpPr>
          <p:cNvPr id="1680" name="Google Shape;1680;p50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Para la clasificación general del Modelo</a:t>
            </a:r>
            <a:endParaRPr dirty="0"/>
          </a:p>
        </p:txBody>
      </p:sp>
      <p:sp>
        <p:nvSpPr>
          <p:cNvPr id="1681" name="Google Shape;1681;p50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F1-Score</a:t>
            </a:r>
            <a:endParaRPr dirty="0"/>
          </a:p>
        </p:txBody>
      </p:sp>
      <p:sp>
        <p:nvSpPr>
          <p:cNvPr id="1682" name="Google Shape;1682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MÉTRICAS RELEVANTES</a:t>
            </a:r>
            <a:endParaRPr dirty="0"/>
          </a:p>
        </p:txBody>
      </p:sp>
      <p:sp>
        <p:nvSpPr>
          <p:cNvPr id="1683" name="Google Shape;1683;p50"/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50"/>
          <p:cNvSpPr/>
          <p:nvPr/>
        </p:nvSpPr>
        <p:spPr>
          <a:xfrm>
            <a:off x="1269875" y="2054624"/>
            <a:ext cx="1260300" cy="1260300"/>
          </a:xfrm>
          <a:prstGeom prst="blockArc">
            <a:avLst>
              <a:gd name="adj1" fmla="val 16157516"/>
              <a:gd name="adj2" fmla="val 5249837"/>
              <a:gd name="adj3" fmla="val 6886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50"/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50"/>
          <p:cNvSpPr/>
          <p:nvPr/>
        </p:nvSpPr>
        <p:spPr>
          <a:xfrm>
            <a:off x="3938435" y="2054624"/>
            <a:ext cx="1260300" cy="1260300"/>
          </a:xfrm>
          <a:prstGeom prst="blockArc">
            <a:avLst>
              <a:gd name="adj1" fmla="val 16157516"/>
              <a:gd name="adj2" fmla="val 1481614"/>
              <a:gd name="adj3" fmla="val 7394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50"/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50"/>
          <p:cNvSpPr/>
          <p:nvPr/>
        </p:nvSpPr>
        <p:spPr>
          <a:xfrm>
            <a:off x="6606996" y="2054624"/>
            <a:ext cx="1260300" cy="1260300"/>
          </a:xfrm>
          <a:prstGeom prst="blockArc">
            <a:avLst>
              <a:gd name="adj1" fmla="val 16157516"/>
              <a:gd name="adj2" fmla="val 20391834"/>
              <a:gd name="adj3" fmla="val 8063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50"/>
          <p:cNvSpPr txBox="1">
            <a:spLocks noGrp="1"/>
          </p:cNvSpPr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0x</a:t>
            </a:r>
            <a:r>
              <a:rPr lang="en" dirty="0" smtClean="0"/>
              <a:t>%</a:t>
            </a:r>
            <a:endParaRPr dirty="0"/>
          </a:p>
        </p:txBody>
      </p:sp>
      <p:sp>
        <p:nvSpPr>
          <p:cNvPr id="1690" name="Google Shape;1690;p50"/>
          <p:cNvSpPr txBox="1">
            <a:spLocks noGrp="1"/>
          </p:cNvSpPr>
          <p:nvPr>
            <p:ph type="title" idx="3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0x</a:t>
            </a:r>
            <a:r>
              <a:rPr lang="en" dirty="0" smtClean="0"/>
              <a:t>%</a:t>
            </a:r>
            <a:endParaRPr dirty="0"/>
          </a:p>
        </p:txBody>
      </p:sp>
      <p:sp>
        <p:nvSpPr>
          <p:cNvPr id="1691" name="Google Shape;1691;p50"/>
          <p:cNvSpPr txBox="1">
            <a:spLocks noGrp="1"/>
          </p:cNvSpPr>
          <p:nvPr>
            <p:ph type="title" idx="6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0x</a:t>
            </a:r>
            <a:r>
              <a:rPr lang="en" dirty="0" smtClean="0"/>
              <a:t>%</a:t>
            </a:r>
            <a:endParaRPr dirty="0"/>
          </a:p>
        </p:txBody>
      </p:sp>
      <p:sp>
        <p:nvSpPr>
          <p:cNvPr id="1692" name="Google Shape;1692;p50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0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50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50"/>
          <p:cNvGrpSpPr/>
          <p:nvPr/>
        </p:nvGrpSpPr>
        <p:grpSpPr>
          <a:xfrm>
            <a:off x="4408566" y="1471266"/>
            <a:ext cx="320039" cy="320041"/>
            <a:chOff x="1421638" y="4125629"/>
            <a:chExt cx="374709" cy="374010"/>
          </a:xfrm>
        </p:grpSpPr>
        <p:sp>
          <p:nvSpPr>
            <p:cNvPr id="1696" name="Google Shape;1696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0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715" name="Google Shape;171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50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718" name="Google Shape;171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0" name="Google Shape;1720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21" name="Google Shape;172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3" name="Google Shape;1723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1695;p50"/>
          <p:cNvGrpSpPr/>
          <p:nvPr/>
        </p:nvGrpSpPr>
        <p:grpSpPr>
          <a:xfrm>
            <a:off x="1740005" y="1461205"/>
            <a:ext cx="320039" cy="320041"/>
            <a:chOff x="1421638" y="4125629"/>
            <a:chExt cx="374709" cy="374010"/>
          </a:xfrm>
        </p:grpSpPr>
        <p:sp>
          <p:nvSpPr>
            <p:cNvPr id="52" name="Google Shape;1696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97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695;p50"/>
          <p:cNvGrpSpPr/>
          <p:nvPr/>
        </p:nvGrpSpPr>
        <p:grpSpPr>
          <a:xfrm>
            <a:off x="7073289" y="1461205"/>
            <a:ext cx="320039" cy="320041"/>
            <a:chOff x="1421638" y="4125629"/>
            <a:chExt cx="374709" cy="374010"/>
          </a:xfrm>
        </p:grpSpPr>
        <p:sp>
          <p:nvSpPr>
            <p:cNvPr id="55" name="Google Shape;1696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7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542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876299" y="1557972"/>
            <a:ext cx="7743825" cy="22784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  <a:t>SE EVALUARÁN MÉTRICAS PARA:</a:t>
            </a:r>
            <a:b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  <a:t>* CADA TAREA (2) =&gt;</a:t>
            </a:r>
            <a:b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  <a:t>CADA PREPARACIÓN (2, 5) =&gt;</a:t>
            </a:r>
            <a:b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2400" dirty="0" smtClean="0">
                <a:latin typeface="Montserrat"/>
                <a:ea typeface="Montserrat"/>
                <a:cs typeface="Montserrat"/>
                <a:sym typeface="Montserrat"/>
              </a:rPr>
              <a:t>* CADA MODELO (3)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6261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7" y="130630"/>
            <a:ext cx="8287202" cy="4848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3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Desarrollar un sistema que identifique (con un considerable porcentaje de acierto) si un texto fue escrito por un ser humano o un Modelo Generativo de Lenguaje</a:t>
            </a:r>
            <a:endParaRPr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140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OBJETIVOS GENERALES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 un texto en inglés es generado por máquina, darle una etiqueta correspondiente al modelo que lo generó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Clasificar un texto en ínglés bajo alguna de las dos etiquetas: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Humano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Máquina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TAREA B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TAREA A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2300;p64"/>
          <p:cNvGrpSpPr/>
          <p:nvPr/>
        </p:nvGrpSpPr>
        <p:grpSpPr>
          <a:xfrm>
            <a:off x="6100436" y="1783187"/>
            <a:ext cx="468814" cy="536645"/>
            <a:chOff x="1246535" y="1431577"/>
            <a:chExt cx="525871" cy="601957"/>
          </a:xfrm>
        </p:grpSpPr>
        <p:sp>
          <p:nvSpPr>
            <p:cNvPr id="79" name="Google Shape;2301;p64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02;p64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03;p64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04;p64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05;p64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06;p64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07;p64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08;p64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09;p64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10;p64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11;p64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12;p64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13;p64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14;p64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497;p64"/>
          <p:cNvGrpSpPr/>
          <p:nvPr/>
        </p:nvGrpSpPr>
        <p:grpSpPr>
          <a:xfrm>
            <a:off x="2568510" y="1841172"/>
            <a:ext cx="536674" cy="506189"/>
            <a:chOff x="4002290" y="2305475"/>
            <a:chExt cx="601990" cy="567794"/>
          </a:xfrm>
        </p:grpSpPr>
        <p:sp>
          <p:nvSpPr>
            <p:cNvPr id="94" name="Google Shape;2498;p64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99;p64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500;p64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501;p64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502;p64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503;p64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504;p64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505;p64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506;p64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507;p64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08;p64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09;p64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10;p64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11;p64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12;p64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13;p64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966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56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 smtClean="0"/>
              <a:t>HERRAMIENTAS</a:t>
            </a:r>
            <a:endParaRPr sz="2800" dirty="0"/>
          </a:p>
        </p:txBody>
      </p:sp>
      <p:sp>
        <p:nvSpPr>
          <p:cNvPr id="1923" name="Google Shape;1923;p56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 posee un conjunto de textos en inglés con sus respectivas etiquetas de autor</a:t>
            </a:r>
            <a:endParaRPr dirty="0"/>
          </a:p>
        </p:txBody>
      </p:sp>
      <p:grpSp>
        <p:nvGrpSpPr>
          <p:cNvPr id="1925" name="Google Shape;1925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sp>
          <p:nvSpPr>
            <p:cNvPr id="1926" name="Google Shape;1926;p56"/>
            <p:cNvSpPr/>
            <p:nvPr/>
          </p:nvSpPr>
          <p:spPr>
            <a:xfrm>
              <a:off x="5132202" y="929275"/>
              <a:ext cx="3246461" cy="2819752"/>
            </a:xfrm>
            <a:custGeom>
              <a:avLst/>
              <a:gdLst/>
              <a:ahLst/>
              <a:cxnLst/>
              <a:rect l="l" t="t" r="r" b="b"/>
              <a:pathLst>
                <a:path w="168254" h="146139" extrusionOk="0">
                  <a:moveTo>
                    <a:pt x="4437" y="1"/>
                  </a:moveTo>
                  <a:cubicBezTo>
                    <a:pt x="2002" y="1"/>
                    <a:pt x="0" y="1969"/>
                    <a:pt x="0" y="4437"/>
                  </a:cubicBezTo>
                  <a:lnTo>
                    <a:pt x="0" y="141702"/>
                  </a:lnTo>
                  <a:cubicBezTo>
                    <a:pt x="0" y="144137"/>
                    <a:pt x="2002" y="146139"/>
                    <a:pt x="4437" y="146139"/>
                  </a:cubicBezTo>
                  <a:lnTo>
                    <a:pt x="163817" y="146139"/>
                  </a:lnTo>
                  <a:cubicBezTo>
                    <a:pt x="166252" y="146139"/>
                    <a:pt x="168254" y="144137"/>
                    <a:pt x="168254" y="141702"/>
                  </a:cubicBezTo>
                  <a:lnTo>
                    <a:pt x="168254" y="4437"/>
                  </a:lnTo>
                  <a:cubicBezTo>
                    <a:pt x="168254" y="1969"/>
                    <a:pt x="166252" y="1"/>
                    <a:pt x="163817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6"/>
            <p:cNvSpPr/>
            <p:nvPr/>
          </p:nvSpPr>
          <p:spPr>
            <a:xfrm>
              <a:off x="5302009" y="1059945"/>
              <a:ext cx="177649" cy="177649"/>
            </a:xfrm>
            <a:custGeom>
              <a:avLst/>
              <a:gdLst/>
              <a:ahLst/>
              <a:cxnLst/>
              <a:rect l="l" t="t" r="r" b="b"/>
              <a:pathLst>
                <a:path w="9207" h="9207" extrusionOk="0">
                  <a:moveTo>
                    <a:pt x="4603" y="0"/>
                  </a:moveTo>
                  <a:cubicBezTo>
                    <a:pt x="2035" y="0"/>
                    <a:pt x="0" y="2069"/>
                    <a:pt x="0" y="4604"/>
                  </a:cubicBezTo>
                  <a:cubicBezTo>
                    <a:pt x="0" y="7139"/>
                    <a:pt x="2035" y="9207"/>
                    <a:pt x="4603" y="9207"/>
                  </a:cubicBezTo>
                  <a:cubicBezTo>
                    <a:pt x="7139" y="9207"/>
                    <a:pt x="9207" y="7139"/>
                    <a:pt x="9207" y="4604"/>
                  </a:cubicBezTo>
                  <a:cubicBezTo>
                    <a:pt x="9207" y="2069"/>
                    <a:pt x="7139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6"/>
            <p:cNvSpPr/>
            <p:nvPr/>
          </p:nvSpPr>
          <p:spPr>
            <a:xfrm>
              <a:off x="5369582" y="1106294"/>
              <a:ext cx="39285" cy="39265"/>
            </a:xfrm>
            <a:custGeom>
              <a:avLst/>
              <a:gdLst/>
              <a:ahLst/>
              <a:cxnLst/>
              <a:rect l="l" t="t" r="r" b="b"/>
              <a:pathLst>
                <a:path w="2036" h="2035" extrusionOk="0">
                  <a:moveTo>
                    <a:pt x="1035" y="0"/>
                  </a:moveTo>
                  <a:cubicBezTo>
                    <a:pt x="468" y="0"/>
                    <a:pt x="1" y="467"/>
                    <a:pt x="1" y="1034"/>
                  </a:cubicBezTo>
                  <a:cubicBezTo>
                    <a:pt x="1" y="1601"/>
                    <a:pt x="468" y="2035"/>
                    <a:pt x="1035" y="2035"/>
                  </a:cubicBezTo>
                  <a:cubicBezTo>
                    <a:pt x="1602" y="2035"/>
                    <a:pt x="2035" y="1601"/>
                    <a:pt x="2035" y="1034"/>
                  </a:cubicBezTo>
                  <a:cubicBezTo>
                    <a:pt x="2035" y="467"/>
                    <a:pt x="1602" y="0"/>
                    <a:pt x="1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6"/>
            <p:cNvSpPr/>
            <p:nvPr/>
          </p:nvSpPr>
          <p:spPr>
            <a:xfrm>
              <a:off x="5356711" y="1148764"/>
              <a:ext cx="68246" cy="39921"/>
            </a:xfrm>
            <a:custGeom>
              <a:avLst/>
              <a:gdLst/>
              <a:ahLst/>
              <a:cxnLst/>
              <a:rect l="l" t="t" r="r" b="b"/>
              <a:pathLst>
                <a:path w="3537" h="2069" extrusionOk="0">
                  <a:moveTo>
                    <a:pt x="1768" y="1"/>
                  </a:moveTo>
                  <a:cubicBezTo>
                    <a:pt x="768" y="1"/>
                    <a:pt x="0" y="801"/>
                    <a:pt x="0" y="1802"/>
                  </a:cubicBezTo>
                  <a:lnTo>
                    <a:pt x="0" y="2069"/>
                  </a:lnTo>
                  <a:lnTo>
                    <a:pt x="3536" y="2069"/>
                  </a:lnTo>
                  <a:lnTo>
                    <a:pt x="3536" y="1802"/>
                  </a:lnTo>
                  <a:cubicBezTo>
                    <a:pt x="3536" y="801"/>
                    <a:pt x="273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6"/>
            <p:cNvSpPr/>
            <p:nvPr/>
          </p:nvSpPr>
          <p:spPr>
            <a:xfrm>
              <a:off x="5597442" y="1105638"/>
              <a:ext cx="724083" cy="86268"/>
            </a:xfrm>
            <a:custGeom>
              <a:avLst/>
              <a:gdLst/>
              <a:ahLst/>
              <a:cxnLst/>
              <a:rect l="l" t="t" r="r" b="b"/>
              <a:pathLst>
                <a:path w="37527" h="4471" extrusionOk="0">
                  <a:moveTo>
                    <a:pt x="2235" y="1"/>
                  </a:moveTo>
                  <a:cubicBezTo>
                    <a:pt x="1001" y="1"/>
                    <a:pt x="0" y="1001"/>
                    <a:pt x="0" y="2236"/>
                  </a:cubicBezTo>
                  <a:cubicBezTo>
                    <a:pt x="0" y="3470"/>
                    <a:pt x="1001" y="4471"/>
                    <a:pt x="2235" y="4471"/>
                  </a:cubicBezTo>
                  <a:lnTo>
                    <a:pt x="35292" y="4471"/>
                  </a:lnTo>
                  <a:cubicBezTo>
                    <a:pt x="36526" y="4471"/>
                    <a:pt x="37527" y="3470"/>
                    <a:pt x="37527" y="2236"/>
                  </a:cubicBezTo>
                  <a:cubicBezTo>
                    <a:pt x="37527" y="1001"/>
                    <a:pt x="36526" y="1"/>
                    <a:pt x="35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6"/>
            <p:cNvSpPr/>
            <p:nvPr/>
          </p:nvSpPr>
          <p:spPr>
            <a:xfrm>
              <a:off x="5347466" y="32753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2169" y="1"/>
                  </a:moveTo>
                  <a:cubicBezTo>
                    <a:pt x="1969" y="1"/>
                    <a:pt x="1835" y="134"/>
                    <a:pt x="1802" y="334"/>
                  </a:cubicBezTo>
                  <a:cubicBezTo>
                    <a:pt x="1769" y="735"/>
                    <a:pt x="1669" y="1135"/>
                    <a:pt x="1502" y="1535"/>
                  </a:cubicBezTo>
                  <a:cubicBezTo>
                    <a:pt x="1402" y="1735"/>
                    <a:pt x="1202" y="1902"/>
                    <a:pt x="968" y="1902"/>
                  </a:cubicBezTo>
                  <a:lnTo>
                    <a:pt x="568" y="1902"/>
                  </a:lnTo>
                  <a:cubicBezTo>
                    <a:pt x="234" y="1902"/>
                    <a:pt x="1" y="2136"/>
                    <a:pt x="1" y="2436"/>
                  </a:cubicBezTo>
                  <a:lnTo>
                    <a:pt x="1" y="5038"/>
                  </a:lnTo>
                  <a:cubicBezTo>
                    <a:pt x="1" y="5305"/>
                    <a:pt x="201" y="5505"/>
                    <a:pt x="468" y="5505"/>
                  </a:cubicBezTo>
                  <a:lnTo>
                    <a:pt x="3770" y="5505"/>
                  </a:lnTo>
                  <a:cubicBezTo>
                    <a:pt x="3970" y="5505"/>
                    <a:pt x="4170" y="5338"/>
                    <a:pt x="4170" y="5105"/>
                  </a:cubicBezTo>
                  <a:cubicBezTo>
                    <a:pt x="4170" y="4938"/>
                    <a:pt x="4070" y="4804"/>
                    <a:pt x="3903" y="4738"/>
                  </a:cubicBezTo>
                  <a:cubicBezTo>
                    <a:pt x="3903" y="4738"/>
                    <a:pt x="3903" y="4704"/>
                    <a:pt x="3903" y="4704"/>
                  </a:cubicBezTo>
                  <a:lnTo>
                    <a:pt x="4037" y="4704"/>
                  </a:lnTo>
                  <a:cubicBezTo>
                    <a:pt x="4304" y="4704"/>
                    <a:pt x="4504" y="4504"/>
                    <a:pt x="4504" y="4237"/>
                  </a:cubicBezTo>
                  <a:cubicBezTo>
                    <a:pt x="4504" y="4037"/>
                    <a:pt x="4370" y="3870"/>
                    <a:pt x="4204" y="3804"/>
                  </a:cubicBezTo>
                  <a:cubicBezTo>
                    <a:pt x="4204" y="3804"/>
                    <a:pt x="4204" y="3804"/>
                    <a:pt x="4204" y="3770"/>
                  </a:cubicBezTo>
                  <a:lnTo>
                    <a:pt x="4337" y="3770"/>
                  </a:lnTo>
                  <a:cubicBezTo>
                    <a:pt x="4604" y="3770"/>
                    <a:pt x="4804" y="3570"/>
                    <a:pt x="4804" y="3303"/>
                  </a:cubicBezTo>
                  <a:cubicBezTo>
                    <a:pt x="4804" y="3103"/>
                    <a:pt x="4704" y="2936"/>
                    <a:pt x="4504" y="2870"/>
                  </a:cubicBezTo>
                  <a:cubicBezTo>
                    <a:pt x="4504" y="2870"/>
                    <a:pt x="4504" y="2836"/>
                    <a:pt x="4504" y="2836"/>
                  </a:cubicBezTo>
                  <a:lnTo>
                    <a:pt x="4571" y="2836"/>
                  </a:lnTo>
                  <a:cubicBezTo>
                    <a:pt x="4837" y="2836"/>
                    <a:pt x="5071" y="2603"/>
                    <a:pt x="5038" y="2336"/>
                  </a:cubicBezTo>
                  <a:cubicBezTo>
                    <a:pt x="5038" y="2069"/>
                    <a:pt x="4837" y="1902"/>
                    <a:pt x="4571" y="1902"/>
                  </a:cubicBezTo>
                  <a:lnTo>
                    <a:pt x="3136" y="1902"/>
                  </a:lnTo>
                  <a:cubicBezTo>
                    <a:pt x="2969" y="1902"/>
                    <a:pt x="2869" y="1769"/>
                    <a:pt x="2869" y="1602"/>
                  </a:cubicBezTo>
                  <a:lnTo>
                    <a:pt x="2903" y="1302"/>
                  </a:lnTo>
                  <a:cubicBezTo>
                    <a:pt x="2936" y="1002"/>
                    <a:pt x="2969" y="635"/>
                    <a:pt x="2803" y="368"/>
                  </a:cubicBezTo>
                  <a:cubicBezTo>
                    <a:pt x="2669" y="168"/>
                    <a:pt x="24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5308856" y="3312083"/>
              <a:ext cx="34770" cy="69520"/>
            </a:xfrm>
            <a:custGeom>
              <a:avLst/>
              <a:gdLst/>
              <a:ahLst/>
              <a:cxnLst/>
              <a:rect l="l" t="t" r="r" b="b"/>
              <a:pathLst>
                <a:path w="1802" h="3603" extrusionOk="0">
                  <a:moveTo>
                    <a:pt x="401" y="0"/>
                  </a:moveTo>
                  <a:cubicBezTo>
                    <a:pt x="167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167" y="3603"/>
                    <a:pt x="401" y="3603"/>
                  </a:cubicBezTo>
                  <a:lnTo>
                    <a:pt x="1401" y="3603"/>
                  </a:lnTo>
                  <a:cubicBezTo>
                    <a:pt x="1635" y="3603"/>
                    <a:pt x="1802" y="3436"/>
                    <a:pt x="1802" y="3203"/>
                  </a:cubicBezTo>
                  <a:lnTo>
                    <a:pt x="1802" y="434"/>
                  </a:lnTo>
                  <a:cubicBezTo>
                    <a:pt x="1802" y="200"/>
                    <a:pt x="16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5536061" y="3312083"/>
              <a:ext cx="97845" cy="106219"/>
            </a:xfrm>
            <a:custGeom>
              <a:avLst/>
              <a:gdLst/>
              <a:ahLst/>
              <a:cxnLst/>
              <a:rect l="l" t="t" r="r" b="b"/>
              <a:pathLst>
                <a:path w="5071" h="5505" extrusionOk="0">
                  <a:moveTo>
                    <a:pt x="1301" y="0"/>
                  </a:moveTo>
                  <a:cubicBezTo>
                    <a:pt x="1068" y="0"/>
                    <a:pt x="901" y="200"/>
                    <a:pt x="901" y="401"/>
                  </a:cubicBezTo>
                  <a:cubicBezTo>
                    <a:pt x="901" y="567"/>
                    <a:pt x="1001" y="734"/>
                    <a:pt x="1134" y="801"/>
                  </a:cubicBezTo>
                  <a:cubicBezTo>
                    <a:pt x="1134" y="801"/>
                    <a:pt x="1168" y="801"/>
                    <a:pt x="1168" y="834"/>
                  </a:cubicBezTo>
                  <a:lnTo>
                    <a:pt x="1001" y="834"/>
                  </a:lnTo>
                  <a:cubicBezTo>
                    <a:pt x="768" y="834"/>
                    <a:pt x="534" y="1034"/>
                    <a:pt x="534" y="1301"/>
                  </a:cubicBezTo>
                  <a:cubicBezTo>
                    <a:pt x="534" y="1501"/>
                    <a:pt x="667" y="1668"/>
                    <a:pt x="834" y="1735"/>
                  </a:cubicBezTo>
                  <a:cubicBezTo>
                    <a:pt x="834" y="1735"/>
                    <a:pt x="834" y="1768"/>
                    <a:pt x="834" y="1768"/>
                  </a:cubicBezTo>
                  <a:lnTo>
                    <a:pt x="701" y="1768"/>
                  </a:lnTo>
                  <a:cubicBezTo>
                    <a:pt x="434" y="1768"/>
                    <a:pt x="234" y="1968"/>
                    <a:pt x="234" y="2235"/>
                  </a:cubicBezTo>
                  <a:cubicBezTo>
                    <a:pt x="234" y="2435"/>
                    <a:pt x="367" y="2602"/>
                    <a:pt x="534" y="2669"/>
                  </a:cubicBezTo>
                  <a:cubicBezTo>
                    <a:pt x="534" y="2702"/>
                    <a:pt x="534" y="2702"/>
                    <a:pt x="534" y="2702"/>
                  </a:cubicBezTo>
                  <a:lnTo>
                    <a:pt x="467" y="2702"/>
                  </a:lnTo>
                  <a:cubicBezTo>
                    <a:pt x="200" y="2702"/>
                    <a:pt x="0" y="2936"/>
                    <a:pt x="0" y="3203"/>
                  </a:cubicBezTo>
                  <a:cubicBezTo>
                    <a:pt x="0" y="3436"/>
                    <a:pt x="234" y="3636"/>
                    <a:pt x="467" y="3636"/>
                  </a:cubicBezTo>
                  <a:lnTo>
                    <a:pt x="1935" y="3636"/>
                  </a:lnTo>
                  <a:cubicBezTo>
                    <a:pt x="2068" y="3636"/>
                    <a:pt x="2202" y="3770"/>
                    <a:pt x="2169" y="3903"/>
                  </a:cubicBezTo>
                  <a:lnTo>
                    <a:pt x="2135" y="4237"/>
                  </a:lnTo>
                  <a:cubicBezTo>
                    <a:pt x="2102" y="4503"/>
                    <a:pt x="2068" y="4870"/>
                    <a:pt x="2235" y="5137"/>
                  </a:cubicBezTo>
                  <a:cubicBezTo>
                    <a:pt x="2369" y="5371"/>
                    <a:pt x="2636" y="5504"/>
                    <a:pt x="2902" y="5504"/>
                  </a:cubicBezTo>
                  <a:cubicBezTo>
                    <a:pt x="3069" y="5504"/>
                    <a:pt x="3236" y="5371"/>
                    <a:pt x="3236" y="5204"/>
                  </a:cubicBezTo>
                  <a:cubicBezTo>
                    <a:pt x="3269" y="4770"/>
                    <a:pt x="3369" y="4370"/>
                    <a:pt x="3536" y="4003"/>
                  </a:cubicBezTo>
                  <a:cubicBezTo>
                    <a:pt x="3636" y="3770"/>
                    <a:pt x="3870" y="3636"/>
                    <a:pt x="4103" y="3636"/>
                  </a:cubicBezTo>
                  <a:lnTo>
                    <a:pt x="4504" y="3636"/>
                  </a:lnTo>
                  <a:cubicBezTo>
                    <a:pt x="4804" y="3636"/>
                    <a:pt x="5071" y="3369"/>
                    <a:pt x="5071" y="3069"/>
                  </a:cubicBezTo>
                  <a:lnTo>
                    <a:pt x="5071" y="467"/>
                  </a:lnTo>
                  <a:cubicBezTo>
                    <a:pt x="5071" y="200"/>
                    <a:pt x="4837" y="0"/>
                    <a:pt x="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5637111" y="3312083"/>
              <a:ext cx="35426" cy="69520"/>
            </a:xfrm>
            <a:custGeom>
              <a:avLst/>
              <a:gdLst/>
              <a:ahLst/>
              <a:cxnLst/>
              <a:rect l="l" t="t" r="r" b="b"/>
              <a:pathLst>
                <a:path w="1836" h="3603" extrusionOk="0">
                  <a:moveTo>
                    <a:pt x="434" y="0"/>
                  </a:moveTo>
                  <a:cubicBezTo>
                    <a:pt x="201" y="0"/>
                    <a:pt x="0" y="200"/>
                    <a:pt x="0" y="434"/>
                  </a:cubicBezTo>
                  <a:lnTo>
                    <a:pt x="0" y="3203"/>
                  </a:lnTo>
                  <a:cubicBezTo>
                    <a:pt x="0" y="3436"/>
                    <a:pt x="201" y="3603"/>
                    <a:pt x="434" y="3603"/>
                  </a:cubicBezTo>
                  <a:lnTo>
                    <a:pt x="1401" y="3603"/>
                  </a:lnTo>
                  <a:cubicBezTo>
                    <a:pt x="1635" y="3603"/>
                    <a:pt x="1835" y="3436"/>
                    <a:pt x="1835" y="3203"/>
                  </a:cubicBezTo>
                  <a:lnTo>
                    <a:pt x="1835" y="434"/>
                  </a:lnTo>
                  <a:cubicBezTo>
                    <a:pt x="1835" y="200"/>
                    <a:pt x="1635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5768417" y="3306410"/>
              <a:ext cx="127443" cy="75193"/>
            </a:xfrm>
            <a:custGeom>
              <a:avLst/>
              <a:gdLst/>
              <a:ahLst/>
              <a:cxnLst/>
              <a:rect l="l" t="t" r="r" b="b"/>
              <a:pathLst>
                <a:path w="6605" h="3897" extrusionOk="0">
                  <a:moveTo>
                    <a:pt x="3697" y="0"/>
                  </a:moveTo>
                  <a:cubicBezTo>
                    <a:pt x="3490" y="0"/>
                    <a:pt x="3303" y="169"/>
                    <a:pt x="3303" y="394"/>
                  </a:cubicBezTo>
                  <a:lnTo>
                    <a:pt x="3303" y="1128"/>
                  </a:lnTo>
                  <a:cubicBezTo>
                    <a:pt x="2035" y="1195"/>
                    <a:pt x="0" y="1662"/>
                    <a:pt x="0" y="3897"/>
                  </a:cubicBezTo>
                  <a:cubicBezTo>
                    <a:pt x="0" y="3897"/>
                    <a:pt x="801" y="2796"/>
                    <a:pt x="3303" y="2563"/>
                  </a:cubicBezTo>
                  <a:lnTo>
                    <a:pt x="3303" y="3230"/>
                  </a:lnTo>
                  <a:cubicBezTo>
                    <a:pt x="3303" y="3458"/>
                    <a:pt x="3496" y="3610"/>
                    <a:pt x="3707" y="3610"/>
                  </a:cubicBezTo>
                  <a:cubicBezTo>
                    <a:pt x="3772" y="3610"/>
                    <a:pt x="3840" y="3595"/>
                    <a:pt x="3903" y="3563"/>
                  </a:cubicBezTo>
                  <a:lnTo>
                    <a:pt x="6338" y="2162"/>
                  </a:lnTo>
                  <a:cubicBezTo>
                    <a:pt x="6605" y="1995"/>
                    <a:pt x="6605" y="1629"/>
                    <a:pt x="6338" y="1462"/>
                  </a:cubicBezTo>
                  <a:lnTo>
                    <a:pt x="3903" y="61"/>
                  </a:lnTo>
                  <a:cubicBezTo>
                    <a:pt x="3836" y="19"/>
                    <a:pt x="3765" y="0"/>
                    <a:pt x="3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6005926" y="3312083"/>
              <a:ext cx="105563" cy="8374"/>
            </a:xfrm>
            <a:custGeom>
              <a:avLst/>
              <a:gdLst/>
              <a:ahLst/>
              <a:cxnLst/>
              <a:rect l="l" t="t" r="r" b="b"/>
              <a:pathLst>
                <a:path w="5471" h="434" extrusionOk="0">
                  <a:moveTo>
                    <a:pt x="0" y="0"/>
                  </a:moveTo>
                  <a:lnTo>
                    <a:pt x="0" y="434"/>
                  </a:lnTo>
                  <a:lnTo>
                    <a:pt x="5471" y="434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6"/>
            <p:cNvSpPr/>
            <p:nvPr/>
          </p:nvSpPr>
          <p:spPr>
            <a:xfrm>
              <a:off x="6005926" y="3324953"/>
              <a:ext cx="105563" cy="7737"/>
            </a:xfrm>
            <a:custGeom>
              <a:avLst/>
              <a:gdLst/>
              <a:ahLst/>
              <a:cxnLst/>
              <a:rect l="l" t="t" r="r" b="b"/>
              <a:pathLst>
                <a:path w="5471" h="401" extrusionOk="0">
                  <a:moveTo>
                    <a:pt x="0" y="0"/>
                  </a:moveTo>
                  <a:lnTo>
                    <a:pt x="0" y="401"/>
                  </a:lnTo>
                  <a:lnTo>
                    <a:pt x="5471" y="401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6"/>
            <p:cNvSpPr/>
            <p:nvPr/>
          </p:nvSpPr>
          <p:spPr>
            <a:xfrm>
              <a:off x="6005926" y="3337187"/>
              <a:ext cx="32840" cy="8374"/>
            </a:xfrm>
            <a:custGeom>
              <a:avLst/>
              <a:gdLst/>
              <a:ahLst/>
              <a:cxnLst/>
              <a:rect l="l" t="t" r="r" b="b"/>
              <a:pathLst>
                <a:path w="1702" h="434" extrusionOk="0">
                  <a:moveTo>
                    <a:pt x="0" y="0"/>
                  </a:moveTo>
                  <a:lnTo>
                    <a:pt x="0" y="434"/>
                  </a:lnTo>
                  <a:lnTo>
                    <a:pt x="1701" y="434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6"/>
            <p:cNvSpPr/>
            <p:nvPr/>
          </p:nvSpPr>
          <p:spPr>
            <a:xfrm>
              <a:off x="6005926" y="3349401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6"/>
            <p:cNvSpPr/>
            <p:nvPr/>
          </p:nvSpPr>
          <p:spPr>
            <a:xfrm>
              <a:off x="6005926" y="3362291"/>
              <a:ext cx="32840" cy="7737"/>
            </a:xfrm>
            <a:custGeom>
              <a:avLst/>
              <a:gdLst/>
              <a:ahLst/>
              <a:cxnLst/>
              <a:rect l="l" t="t" r="r" b="b"/>
              <a:pathLst>
                <a:path w="1702" h="401" extrusionOk="0">
                  <a:moveTo>
                    <a:pt x="0" y="0"/>
                  </a:moveTo>
                  <a:lnTo>
                    <a:pt x="0" y="400"/>
                  </a:lnTo>
                  <a:lnTo>
                    <a:pt x="1701" y="400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6"/>
            <p:cNvSpPr/>
            <p:nvPr/>
          </p:nvSpPr>
          <p:spPr>
            <a:xfrm>
              <a:off x="6005926" y="3374505"/>
              <a:ext cx="32840" cy="8393"/>
            </a:xfrm>
            <a:custGeom>
              <a:avLst/>
              <a:gdLst/>
              <a:ahLst/>
              <a:cxnLst/>
              <a:rect l="l" t="t" r="r" b="b"/>
              <a:pathLst>
                <a:path w="1702" h="435" extrusionOk="0">
                  <a:moveTo>
                    <a:pt x="0" y="1"/>
                  </a:moveTo>
                  <a:lnTo>
                    <a:pt x="0" y="435"/>
                  </a:lnTo>
                  <a:lnTo>
                    <a:pt x="1701" y="4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6"/>
            <p:cNvSpPr/>
            <p:nvPr/>
          </p:nvSpPr>
          <p:spPr>
            <a:xfrm>
              <a:off x="6058043" y="3337187"/>
              <a:ext cx="44436" cy="4441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002" y="0"/>
                  </a:moveTo>
                  <a:cubicBezTo>
                    <a:pt x="868" y="0"/>
                    <a:pt x="768" y="100"/>
                    <a:pt x="768" y="234"/>
                  </a:cubicBezTo>
                  <a:lnTo>
                    <a:pt x="768" y="534"/>
                  </a:lnTo>
                  <a:cubicBezTo>
                    <a:pt x="768" y="667"/>
                    <a:pt x="668" y="767"/>
                    <a:pt x="535" y="767"/>
                  </a:cubicBezTo>
                  <a:lnTo>
                    <a:pt x="234" y="767"/>
                  </a:lnTo>
                  <a:cubicBezTo>
                    <a:pt x="101" y="767"/>
                    <a:pt x="1" y="867"/>
                    <a:pt x="1" y="1001"/>
                  </a:cubicBezTo>
                  <a:lnTo>
                    <a:pt x="1" y="1301"/>
                  </a:lnTo>
                  <a:cubicBezTo>
                    <a:pt x="1" y="1435"/>
                    <a:pt x="101" y="1535"/>
                    <a:pt x="234" y="1535"/>
                  </a:cubicBezTo>
                  <a:lnTo>
                    <a:pt x="535" y="1535"/>
                  </a:lnTo>
                  <a:cubicBezTo>
                    <a:pt x="668" y="1535"/>
                    <a:pt x="768" y="1668"/>
                    <a:pt x="768" y="1801"/>
                  </a:cubicBezTo>
                  <a:lnTo>
                    <a:pt x="768" y="2068"/>
                  </a:lnTo>
                  <a:cubicBezTo>
                    <a:pt x="768" y="2202"/>
                    <a:pt x="868" y="2302"/>
                    <a:pt x="1002" y="2302"/>
                  </a:cubicBezTo>
                  <a:lnTo>
                    <a:pt x="1302" y="2302"/>
                  </a:lnTo>
                  <a:cubicBezTo>
                    <a:pt x="1435" y="2302"/>
                    <a:pt x="1535" y="2202"/>
                    <a:pt x="1535" y="2068"/>
                  </a:cubicBezTo>
                  <a:lnTo>
                    <a:pt x="1535" y="1801"/>
                  </a:lnTo>
                  <a:cubicBezTo>
                    <a:pt x="1535" y="1668"/>
                    <a:pt x="1635" y="1535"/>
                    <a:pt x="1802" y="1535"/>
                  </a:cubicBezTo>
                  <a:lnTo>
                    <a:pt x="2069" y="1535"/>
                  </a:lnTo>
                  <a:cubicBezTo>
                    <a:pt x="2203" y="1535"/>
                    <a:pt x="2303" y="1435"/>
                    <a:pt x="2303" y="1301"/>
                  </a:cubicBezTo>
                  <a:lnTo>
                    <a:pt x="2303" y="1001"/>
                  </a:lnTo>
                  <a:cubicBezTo>
                    <a:pt x="2303" y="867"/>
                    <a:pt x="2203" y="767"/>
                    <a:pt x="2069" y="767"/>
                  </a:cubicBezTo>
                  <a:lnTo>
                    <a:pt x="1802" y="767"/>
                  </a:lnTo>
                  <a:cubicBezTo>
                    <a:pt x="1669" y="767"/>
                    <a:pt x="1535" y="667"/>
                    <a:pt x="1535" y="534"/>
                  </a:cubicBezTo>
                  <a:lnTo>
                    <a:pt x="1535" y="234"/>
                  </a:lnTo>
                  <a:cubicBezTo>
                    <a:pt x="1535" y="100"/>
                    <a:pt x="1435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6"/>
            <p:cNvSpPr/>
            <p:nvPr/>
          </p:nvSpPr>
          <p:spPr>
            <a:xfrm>
              <a:off x="6244708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1" y="1"/>
                    <a:pt x="1" y="167"/>
                    <a:pt x="1" y="401"/>
                  </a:cubicBezTo>
                  <a:cubicBezTo>
                    <a:pt x="1" y="634"/>
                    <a:pt x="201" y="835"/>
                    <a:pt x="434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6"/>
            <p:cNvSpPr/>
            <p:nvPr/>
          </p:nvSpPr>
          <p:spPr>
            <a:xfrm>
              <a:off x="6278186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167" y="1"/>
                    <a:pt x="0" y="167"/>
                    <a:pt x="0" y="401"/>
                  </a:cubicBezTo>
                  <a:cubicBezTo>
                    <a:pt x="0" y="634"/>
                    <a:pt x="167" y="835"/>
                    <a:pt x="400" y="835"/>
                  </a:cubicBezTo>
                  <a:cubicBezTo>
                    <a:pt x="634" y="835"/>
                    <a:pt x="834" y="634"/>
                    <a:pt x="834" y="401"/>
                  </a:cubicBezTo>
                  <a:cubicBezTo>
                    <a:pt x="834" y="167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6"/>
            <p:cNvSpPr/>
            <p:nvPr/>
          </p:nvSpPr>
          <p:spPr>
            <a:xfrm>
              <a:off x="6311007" y="3339753"/>
              <a:ext cx="16111" cy="16111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167"/>
                    <a:pt x="0" y="401"/>
                  </a:cubicBezTo>
                  <a:cubicBezTo>
                    <a:pt x="0" y="634"/>
                    <a:pt x="200" y="835"/>
                    <a:pt x="434" y="835"/>
                  </a:cubicBezTo>
                  <a:cubicBezTo>
                    <a:pt x="667" y="835"/>
                    <a:pt x="834" y="634"/>
                    <a:pt x="834" y="401"/>
                  </a:cubicBezTo>
                  <a:cubicBezTo>
                    <a:pt x="834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6"/>
            <p:cNvSpPr/>
            <p:nvPr/>
          </p:nvSpPr>
          <p:spPr>
            <a:xfrm>
              <a:off x="5244615" y="3603661"/>
              <a:ext cx="3004463" cy="17385"/>
            </a:xfrm>
            <a:custGeom>
              <a:avLst/>
              <a:gdLst/>
              <a:ahLst/>
              <a:cxnLst/>
              <a:rect l="l" t="t" r="r" b="b"/>
              <a:pathLst>
                <a:path w="155712" h="901" extrusionOk="0">
                  <a:moveTo>
                    <a:pt x="434" y="0"/>
                  </a:moveTo>
                  <a:cubicBezTo>
                    <a:pt x="200" y="0"/>
                    <a:pt x="0" y="200"/>
                    <a:pt x="0" y="467"/>
                  </a:cubicBezTo>
                  <a:cubicBezTo>
                    <a:pt x="0" y="701"/>
                    <a:pt x="200" y="901"/>
                    <a:pt x="434" y="901"/>
                  </a:cubicBezTo>
                  <a:lnTo>
                    <a:pt x="155278" y="901"/>
                  </a:lnTo>
                  <a:cubicBezTo>
                    <a:pt x="155511" y="901"/>
                    <a:pt x="155711" y="701"/>
                    <a:pt x="155711" y="467"/>
                  </a:cubicBezTo>
                  <a:cubicBezTo>
                    <a:pt x="155711" y="200"/>
                    <a:pt x="155511" y="0"/>
                    <a:pt x="155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9" name="Google Shape;1949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1" name="Google Shape;1951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52" name="Google Shape;195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55" name="Google Shape;195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58" name="Google Shape;195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i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61" y="1967256"/>
            <a:ext cx="3257842" cy="14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FASES RELEVANTES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790575" y="3180750"/>
            <a:ext cx="236192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Se aplicarán técnicas para extraer, limpiar y pre-procesar los textos de entrenamiento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 implementarán Modelos de clasificación basados en Supervisión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Se calificará bajo distintas métricas la capacidad de predicción de los Modelos elegidos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720000" y="2726175"/>
            <a:ext cx="2432499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PREPARACIÓN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MODELOS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EVALUACIÓN</a:t>
            </a:r>
            <a:endParaRPr dirty="0"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13148;p81"/>
          <p:cNvGrpSpPr/>
          <p:nvPr/>
        </p:nvGrpSpPr>
        <p:grpSpPr>
          <a:xfrm>
            <a:off x="1699244" y="1794919"/>
            <a:ext cx="554400" cy="604800"/>
            <a:chOff x="4017435" y="1499912"/>
            <a:chExt cx="315092" cy="359397"/>
          </a:xfrm>
          <a:solidFill>
            <a:schemeClr val="tx1"/>
          </a:solidFill>
        </p:grpSpPr>
        <p:sp>
          <p:nvSpPr>
            <p:cNvPr id="61" name="Google Shape;13149;p81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150;p81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3331;p81"/>
          <p:cNvGrpSpPr/>
          <p:nvPr/>
        </p:nvGrpSpPr>
        <p:grpSpPr>
          <a:xfrm>
            <a:off x="4294799" y="1790479"/>
            <a:ext cx="554400" cy="604800"/>
            <a:chOff x="1367060" y="2422129"/>
            <a:chExt cx="269261" cy="352050"/>
          </a:xfrm>
          <a:solidFill>
            <a:schemeClr val="tx1"/>
          </a:solidFill>
        </p:grpSpPr>
        <p:sp>
          <p:nvSpPr>
            <p:cNvPr id="64" name="Google Shape;13332;p81"/>
            <p:cNvSpPr/>
            <p:nvPr/>
          </p:nvSpPr>
          <p:spPr>
            <a:xfrm>
              <a:off x="1392059" y="2651857"/>
              <a:ext cx="129160" cy="122322"/>
            </a:xfrm>
            <a:custGeom>
              <a:avLst/>
              <a:gdLst/>
              <a:ahLst/>
              <a:cxnLst/>
              <a:rect l="l" t="t" r="r" b="b"/>
              <a:pathLst>
                <a:path w="4061" h="3846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333;p81"/>
            <p:cNvSpPr/>
            <p:nvPr/>
          </p:nvSpPr>
          <p:spPr>
            <a:xfrm>
              <a:off x="1367060" y="2441912"/>
              <a:ext cx="82184" cy="212139"/>
            </a:xfrm>
            <a:custGeom>
              <a:avLst/>
              <a:gdLst/>
              <a:ahLst/>
              <a:cxnLst/>
              <a:rect l="l" t="t" r="r" b="b"/>
              <a:pathLst>
                <a:path w="2584" h="6670" extrusionOk="0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334;p81"/>
            <p:cNvSpPr/>
            <p:nvPr/>
          </p:nvSpPr>
          <p:spPr>
            <a:xfrm>
              <a:off x="1456051" y="2422129"/>
              <a:ext cx="180271" cy="162937"/>
            </a:xfrm>
            <a:custGeom>
              <a:avLst/>
              <a:gdLst/>
              <a:ahLst/>
              <a:cxnLst/>
              <a:rect l="l" t="t" r="r" b="b"/>
              <a:pathLst>
                <a:path w="5668" h="5123" extrusionOk="0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335;p81"/>
            <p:cNvSpPr/>
            <p:nvPr/>
          </p:nvSpPr>
          <p:spPr>
            <a:xfrm>
              <a:off x="1532160" y="2593590"/>
              <a:ext cx="81834" cy="180207"/>
            </a:xfrm>
            <a:custGeom>
              <a:avLst/>
              <a:gdLst/>
              <a:ahLst/>
              <a:cxnLst/>
              <a:rect l="l" t="t" r="r" b="b"/>
              <a:pathLst>
                <a:path w="2573" h="5666" extrusionOk="0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336;p81"/>
            <p:cNvSpPr/>
            <p:nvPr/>
          </p:nvSpPr>
          <p:spPr>
            <a:xfrm>
              <a:off x="1425359" y="2572313"/>
              <a:ext cx="24267" cy="17843"/>
            </a:xfrm>
            <a:custGeom>
              <a:avLst/>
              <a:gdLst/>
              <a:ahLst/>
              <a:cxnLst/>
              <a:rect l="l" t="t" r="r" b="b"/>
              <a:pathLst>
                <a:path w="763" h="561" extrusionOk="0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337;p81"/>
            <p:cNvSpPr/>
            <p:nvPr/>
          </p:nvSpPr>
          <p:spPr>
            <a:xfrm>
              <a:off x="1562820" y="2573680"/>
              <a:ext cx="26176" cy="17620"/>
            </a:xfrm>
            <a:custGeom>
              <a:avLst/>
              <a:gdLst/>
              <a:ahLst/>
              <a:cxnLst/>
              <a:rect l="l" t="t" r="r" b="b"/>
              <a:pathLst>
                <a:path w="823" h="554" extrusionOk="0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338;p81"/>
            <p:cNvSpPr/>
            <p:nvPr/>
          </p:nvSpPr>
          <p:spPr>
            <a:xfrm>
              <a:off x="1448100" y="2481414"/>
              <a:ext cx="125375" cy="191275"/>
            </a:xfrm>
            <a:custGeom>
              <a:avLst/>
              <a:gdLst/>
              <a:ahLst/>
              <a:cxnLst/>
              <a:rect l="l" t="t" r="r" b="b"/>
              <a:pathLst>
                <a:path w="3942" h="6014" extrusionOk="0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339;p81"/>
            <p:cNvSpPr/>
            <p:nvPr/>
          </p:nvSpPr>
          <p:spPr>
            <a:xfrm>
              <a:off x="1502232" y="2449259"/>
              <a:ext cx="10655" cy="25380"/>
            </a:xfrm>
            <a:custGeom>
              <a:avLst/>
              <a:gdLst/>
              <a:ahLst/>
              <a:cxnLst/>
              <a:rect l="l" t="t" r="r" b="b"/>
              <a:pathLst>
                <a:path w="335" h="798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340;p81"/>
            <p:cNvSpPr/>
            <p:nvPr/>
          </p:nvSpPr>
          <p:spPr>
            <a:xfrm>
              <a:off x="1458309" y="2460582"/>
              <a:ext cx="18988" cy="23090"/>
            </a:xfrm>
            <a:custGeom>
              <a:avLst/>
              <a:gdLst/>
              <a:ahLst/>
              <a:cxnLst/>
              <a:rect l="l" t="t" r="r" b="b"/>
              <a:pathLst>
                <a:path w="597" h="726" extrusionOk="0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341;p81"/>
            <p:cNvSpPr/>
            <p:nvPr/>
          </p:nvSpPr>
          <p:spPr>
            <a:xfrm>
              <a:off x="1425741" y="2492768"/>
              <a:ext cx="25031" cy="17874"/>
            </a:xfrm>
            <a:custGeom>
              <a:avLst/>
              <a:gdLst/>
              <a:ahLst/>
              <a:cxnLst/>
              <a:rect l="l" t="t" r="r" b="b"/>
              <a:pathLst>
                <a:path w="787" h="562" extrusionOk="0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342;p81"/>
            <p:cNvSpPr/>
            <p:nvPr/>
          </p:nvSpPr>
          <p:spPr>
            <a:xfrm>
              <a:off x="1414768" y="2535959"/>
              <a:ext cx="25031" cy="10655"/>
            </a:xfrm>
            <a:custGeom>
              <a:avLst/>
              <a:gdLst/>
              <a:ahLst/>
              <a:cxnLst/>
              <a:rect l="l" t="t" r="r" b="b"/>
              <a:pathLst>
                <a:path w="787" h="335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343;p81"/>
            <p:cNvSpPr/>
            <p:nvPr/>
          </p:nvSpPr>
          <p:spPr>
            <a:xfrm>
              <a:off x="1573825" y="2537104"/>
              <a:ext cx="24999" cy="10241"/>
            </a:xfrm>
            <a:custGeom>
              <a:avLst/>
              <a:gdLst/>
              <a:ahLst/>
              <a:cxnLst/>
              <a:rect l="l" t="t" r="r" b="b"/>
              <a:pathLst>
                <a:path w="78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344;p81"/>
            <p:cNvSpPr/>
            <p:nvPr/>
          </p:nvSpPr>
          <p:spPr>
            <a:xfrm>
              <a:off x="1563965" y="2493627"/>
              <a:ext cx="24649" cy="17525"/>
            </a:xfrm>
            <a:custGeom>
              <a:avLst/>
              <a:gdLst/>
              <a:ahLst/>
              <a:cxnLst/>
              <a:rect l="l" t="t" r="r" b="b"/>
              <a:pathLst>
                <a:path w="775" h="551" extrusionOk="0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345;p81"/>
            <p:cNvSpPr/>
            <p:nvPr/>
          </p:nvSpPr>
          <p:spPr>
            <a:xfrm>
              <a:off x="1537853" y="2461440"/>
              <a:ext cx="18956" cy="23090"/>
            </a:xfrm>
            <a:custGeom>
              <a:avLst/>
              <a:gdLst/>
              <a:ahLst/>
              <a:cxnLst/>
              <a:rect l="l" t="t" r="r" b="b"/>
              <a:pathLst>
                <a:path w="596" h="726" extrusionOk="0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1380;p78"/>
          <p:cNvSpPr/>
          <p:nvPr/>
        </p:nvSpPr>
        <p:spPr>
          <a:xfrm>
            <a:off x="6867011" y="1790479"/>
            <a:ext cx="604800" cy="604800"/>
          </a:xfrm>
          <a:custGeom>
            <a:avLst/>
            <a:gdLst/>
            <a:ahLst/>
            <a:cxnLst/>
            <a:rect l="l" t="t" r="r" b="b"/>
            <a:pathLst>
              <a:path w="11253" h="11201" extrusionOk="0">
                <a:moveTo>
                  <a:pt x="9133" y="0"/>
                </a:moveTo>
                <a:cubicBezTo>
                  <a:pt x="8990" y="0"/>
                  <a:pt x="8847" y="60"/>
                  <a:pt x="8740" y="167"/>
                </a:cubicBezTo>
                <a:lnTo>
                  <a:pt x="322" y="8584"/>
                </a:lnTo>
                <a:cubicBezTo>
                  <a:pt x="1" y="8894"/>
                  <a:pt x="1" y="9263"/>
                  <a:pt x="215" y="9465"/>
                </a:cubicBezTo>
                <a:lnTo>
                  <a:pt x="1787" y="11049"/>
                </a:lnTo>
                <a:cubicBezTo>
                  <a:pt x="1894" y="11150"/>
                  <a:pt x="2037" y="11201"/>
                  <a:pt x="2178" y="11201"/>
                </a:cubicBezTo>
                <a:cubicBezTo>
                  <a:pt x="2320" y="11201"/>
                  <a:pt x="2460" y="11150"/>
                  <a:pt x="2561" y="11049"/>
                </a:cubicBezTo>
                <a:lnTo>
                  <a:pt x="9371" y="4239"/>
                </a:lnTo>
                <a:cubicBezTo>
                  <a:pt x="9431" y="4179"/>
                  <a:pt x="9431" y="4084"/>
                  <a:pt x="9371" y="4001"/>
                </a:cubicBezTo>
                <a:cubicBezTo>
                  <a:pt x="9341" y="3971"/>
                  <a:pt x="9300" y="3956"/>
                  <a:pt x="9257" y="3956"/>
                </a:cubicBezTo>
                <a:cubicBezTo>
                  <a:pt x="9213" y="3956"/>
                  <a:pt x="9169" y="3971"/>
                  <a:pt x="9133" y="4001"/>
                </a:cubicBezTo>
                <a:lnTo>
                  <a:pt x="2323" y="10811"/>
                </a:lnTo>
                <a:cubicBezTo>
                  <a:pt x="2281" y="10853"/>
                  <a:pt x="2227" y="10873"/>
                  <a:pt x="2172" y="10873"/>
                </a:cubicBezTo>
                <a:cubicBezTo>
                  <a:pt x="2117" y="10873"/>
                  <a:pt x="2061" y="10853"/>
                  <a:pt x="2013" y="10811"/>
                </a:cubicBezTo>
                <a:lnTo>
                  <a:pt x="453" y="9227"/>
                </a:lnTo>
                <a:cubicBezTo>
                  <a:pt x="358" y="9144"/>
                  <a:pt x="358" y="9001"/>
                  <a:pt x="453" y="8918"/>
                </a:cubicBezTo>
                <a:lnTo>
                  <a:pt x="703" y="8656"/>
                </a:lnTo>
                <a:lnTo>
                  <a:pt x="1096" y="9049"/>
                </a:lnTo>
                <a:cubicBezTo>
                  <a:pt x="1126" y="9079"/>
                  <a:pt x="1165" y="9093"/>
                  <a:pt x="1206" y="9093"/>
                </a:cubicBezTo>
                <a:cubicBezTo>
                  <a:pt x="1248" y="9093"/>
                  <a:pt x="1293" y="9079"/>
                  <a:pt x="1334" y="9049"/>
                </a:cubicBezTo>
                <a:cubicBezTo>
                  <a:pt x="1394" y="8989"/>
                  <a:pt x="1394" y="8882"/>
                  <a:pt x="1334" y="8811"/>
                </a:cubicBezTo>
                <a:lnTo>
                  <a:pt x="942" y="8418"/>
                </a:lnTo>
                <a:lnTo>
                  <a:pt x="1477" y="7882"/>
                </a:lnTo>
                <a:lnTo>
                  <a:pt x="1870" y="8275"/>
                </a:lnTo>
                <a:cubicBezTo>
                  <a:pt x="1900" y="8305"/>
                  <a:pt x="1939" y="8319"/>
                  <a:pt x="1980" y="8319"/>
                </a:cubicBezTo>
                <a:cubicBezTo>
                  <a:pt x="2022" y="8319"/>
                  <a:pt x="2067" y="8305"/>
                  <a:pt x="2108" y="8275"/>
                </a:cubicBezTo>
                <a:cubicBezTo>
                  <a:pt x="2168" y="8215"/>
                  <a:pt x="2168" y="8108"/>
                  <a:pt x="2108" y="8037"/>
                </a:cubicBezTo>
                <a:lnTo>
                  <a:pt x="1715" y="7644"/>
                </a:lnTo>
                <a:lnTo>
                  <a:pt x="2251" y="7108"/>
                </a:lnTo>
                <a:lnTo>
                  <a:pt x="2858" y="7727"/>
                </a:lnTo>
                <a:cubicBezTo>
                  <a:pt x="2888" y="7757"/>
                  <a:pt x="2930" y="7772"/>
                  <a:pt x="2973" y="7772"/>
                </a:cubicBezTo>
                <a:cubicBezTo>
                  <a:pt x="3016" y="7772"/>
                  <a:pt x="3061" y="7757"/>
                  <a:pt x="3097" y="7727"/>
                </a:cubicBezTo>
                <a:cubicBezTo>
                  <a:pt x="3156" y="7668"/>
                  <a:pt x="3156" y="7560"/>
                  <a:pt x="3097" y="7489"/>
                </a:cubicBezTo>
                <a:lnTo>
                  <a:pt x="2489" y="6870"/>
                </a:lnTo>
                <a:lnTo>
                  <a:pt x="3025" y="6334"/>
                </a:lnTo>
                <a:lnTo>
                  <a:pt x="3418" y="6727"/>
                </a:lnTo>
                <a:cubicBezTo>
                  <a:pt x="3448" y="6757"/>
                  <a:pt x="3487" y="6772"/>
                  <a:pt x="3528" y="6772"/>
                </a:cubicBezTo>
                <a:cubicBezTo>
                  <a:pt x="3570" y="6772"/>
                  <a:pt x="3614" y="6757"/>
                  <a:pt x="3656" y="6727"/>
                </a:cubicBezTo>
                <a:cubicBezTo>
                  <a:pt x="3716" y="6668"/>
                  <a:pt x="3716" y="6560"/>
                  <a:pt x="3656" y="6489"/>
                </a:cubicBezTo>
                <a:lnTo>
                  <a:pt x="3263" y="6096"/>
                </a:lnTo>
                <a:lnTo>
                  <a:pt x="3799" y="5560"/>
                </a:lnTo>
                <a:lnTo>
                  <a:pt x="4192" y="5953"/>
                </a:lnTo>
                <a:cubicBezTo>
                  <a:pt x="4222" y="5983"/>
                  <a:pt x="4260" y="5998"/>
                  <a:pt x="4302" y="5998"/>
                </a:cubicBezTo>
                <a:cubicBezTo>
                  <a:pt x="4344" y="5998"/>
                  <a:pt x="4388" y="5983"/>
                  <a:pt x="4430" y="5953"/>
                </a:cubicBezTo>
                <a:cubicBezTo>
                  <a:pt x="4490" y="5894"/>
                  <a:pt x="4490" y="5786"/>
                  <a:pt x="4430" y="5715"/>
                </a:cubicBezTo>
                <a:lnTo>
                  <a:pt x="4037" y="5322"/>
                </a:lnTo>
                <a:lnTo>
                  <a:pt x="4573" y="4786"/>
                </a:lnTo>
                <a:lnTo>
                  <a:pt x="4966" y="5179"/>
                </a:lnTo>
                <a:cubicBezTo>
                  <a:pt x="4996" y="5209"/>
                  <a:pt x="5034" y="5224"/>
                  <a:pt x="5076" y="5224"/>
                </a:cubicBezTo>
                <a:cubicBezTo>
                  <a:pt x="5118" y="5224"/>
                  <a:pt x="5162" y="5209"/>
                  <a:pt x="5204" y="5179"/>
                </a:cubicBezTo>
                <a:cubicBezTo>
                  <a:pt x="5264" y="5120"/>
                  <a:pt x="5264" y="5013"/>
                  <a:pt x="5204" y="4941"/>
                </a:cubicBezTo>
                <a:lnTo>
                  <a:pt x="4811" y="4548"/>
                </a:lnTo>
                <a:lnTo>
                  <a:pt x="5347" y="4012"/>
                </a:lnTo>
                <a:lnTo>
                  <a:pt x="5954" y="4632"/>
                </a:lnTo>
                <a:cubicBezTo>
                  <a:pt x="5984" y="4661"/>
                  <a:pt x="6026" y="4676"/>
                  <a:pt x="6069" y="4676"/>
                </a:cubicBezTo>
                <a:cubicBezTo>
                  <a:pt x="6112" y="4676"/>
                  <a:pt x="6156" y="4661"/>
                  <a:pt x="6192" y="4632"/>
                </a:cubicBezTo>
                <a:cubicBezTo>
                  <a:pt x="6252" y="4572"/>
                  <a:pt x="6252" y="4465"/>
                  <a:pt x="6192" y="4393"/>
                </a:cubicBezTo>
                <a:lnTo>
                  <a:pt x="5585" y="3774"/>
                </a:lnTo>
                <a:lnTo>
                  <a:pt x="6121" y="3239"/>
                </a:lnTo>
                <a:lnTo>
                  <a:pt x="6514" y="3631"/>
                </a:lnTo>
                <a:cubicBezTo>
                  <a:pt x="6543" y="3661"/>
                  <a:pt x="6582" y="3676"/>
                  <a:pt x="6624" y="3676"/>
                </a:cubicBezTo>
                <a:cubicBezTo>
                  <a:pt x="6665" y="3676"/>
                  <a:pt x="6710" y="3661"/>
                  <a:pt x="6752" y="3631"/>
                </a:cubicBezTo>
                <a:cubicBezTo>
                  <a:pt x="6811" y="3572"/>
                  <a:pt x="6811" y="3465"/>
                  <a:pt x="6752" y="3393"/>
                </a:cubicBezTo>
                <a:lnTo>
                  <a:pt x="6359" y="3000"/>
                </a:lnTo>
                <a:lnTo>
                  <a:pt x="6895" y="2465"/>
                </a:lnTo>
                <a:lnTo>
                  <a:pt x="7288" y="2858"/>
                </a:lnTo>
                <a:cubicBezTo>
                  <a:pt x="7317" y="2887"/>
                  <a:pt x="7356" y="2902"/>
                  <a:pt x="7398" y="2902"/>
                </a:cubicBezTo>
                <a:cubicBezTo>
                  <a:pt x="7439" y="2902"/>
                  <a:pt x="7484" y="2887"/>
                  <a:pt x="7526" y="2858"/>
                </a:cubicBezTo>
                <a:cubicBezTo>
                  <a:pt x="7585" y="2798"/>
                  <a:pt x="7585" y="2691"/>
                  <a:pt x="7526" y="2619"/>
                </a:cubicBezTo>
                <a:lnTo>
                  <a:pt x="7133" y="2226"/>
                </a:lnTo>
                <a:lnTo>
                  <a:pt x="7669" y="1691"/>
                </a:lnTo>
                <a:lnTo>
                  <a:pt x="8061" y="2084"/>
                </a:lnTo>
                <a:cubicBezTo>
                  <a:pt x="8091" y="2113"/>
                  <a:pt x="8130" y="2128"/>
                  <a:pt x="8172" y="2128"/>
                </a:cubicBezTo>
                <a:cubicBezTo>
                  <a:pt x="8213" y="2128"/>
                  <a:pt x="8258" y="2113"/>
                  <a:pt x="8300" y="2084"/>
                </a:cubicBezTo>
                <a:cubicBezTo>
                  <a:pt x="8359" y="2024"/>
                  <a:pt x="8359" y="1917"/>
                  <a:pt x="8300" y="1845"/>
                </a:cubicBezTo>
                <a:lnTo>
                  <a:pt x="7907" y="1453"/>
                </a:lnTo>
                <a:lnTo>
                  <a:pt x="8442" y="917"/>
                </a:lnTo>
                <a:lnTo>
                  <a:pt x="9050" y="1536"/>
                </a:lnTo>
                <a:cubicBezTo>
                  <a:pt x="9079" y="1566"/>
                  <a:pt x="9121" y="1581"/>
                  <a:pt x="9164" y="1581"/>
                </a:cubicBezTo>
                <a:cubicBezTo>
                  <a:pt x="9207" y="1581"/>
                  <a:pt x="9252" y="1566"/>
                  <a:pt x="9288" y="1536"/>
                </a:cubicBezTo>
                <a:cubicBezTo>
                  <a:pt x="9371" y="1476"/>
                  <a:pt x="9347" y="1369"/>
                  <a:pt x="9288" y="1298"/>
                </a:cubicBezTo>
                <a:lnTo>
                  <a:pt x="8681" y="679"/>
                </a:lnTo>
                <a:lnTo>
                  <a:pt x="8966" y="405"/>
                </a:lnTo>
                <a:cubicBezTo>
                  <a:pt x="9008" y="357"/>
                  <a:pt x="9065" y="333"/>
                  <a:pt x="9121" y="333"/>
                </a:cubicBezTo>
                <a:cubicBezTo>
                  <a:pt x="9178" y="333"/>
                  <a:pt x="9234" y="357"/>
                  <a:pt x="9276" y="405"/>
                </a:cubicBezTo>
                <a:lnTo>
                  <a:pt x="10859" y="1976"/>
                </a:lnTo>
                <a:cubicBezTo>
                  <a:pt x="10895" y="2024"/>
                  <a:pt x="10919" y="2072"/>
                  <a:pt x="10919" y="2131"/>
                </a:cubicBezTo>
                <a:cubicBezTo>
                  <a:pt x="10919" y="2191"/>
                  <a:pt x="10883" y="2250"/>
                  <a:pt x="10859" y="2274"/>
                </a:cubicBezTo>
                <a:lnTo>
                  <a:pt x="9705" y="3417"/>
                </a:lnTo>
                <a:cubicBezTo>
                  <a:pt x="9645" y="3477"/>
                  <a:pt x="9645" y="3584"/>
                  <a:pt x="9705" y="3655"/>
                </a:cubicBezTo>
                <a:cubicBezTo>
                  <a:pt x="9734" y="3685"/>
                  <a:pt x="9776" y="3700"/>
                  <a:pt x="9819" y="3700"/>
                </a:cubicBezTo>
                <a:cubicBezTo>
                  <a:pt x="9862" y="3700"/>
                  <a:pt x="9907" y="3685"/>
                  <a:pt x="9943" y="3655"/>
                </a:cubicBezTo>
                <a:lnTo>
                  <a:pt x="11098" y="2512"/>
                </a:lnTo>
                <a:cubicBezTo>
                  <a:pt x="11193" y="2405"/>
                  <a:pt x="11252" y="2274"/>
                  <a:pt x="11252" y="2131"/>
                </a:cubicBezTo>
                <a:cubicBezTo>
                  <a:pt x="11252" y="1976"/>
                  <a:pt x="11193" y="1845"/>
                  <a:pt x="11098" y="1738"/>
                </a:cubicBezTo>
                <a:lnTo>
                  <a:pt x="9514" y="167"/>
                </a:lnTo>
                <a:cubicBezTo>
                  <a:pt x="9407" y="60"/>
                  <a:pt x="9264" y="0"/>
                  <a:pt x="913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47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Aplicada sobre los datos de ejemplo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PREPARACIÓN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43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PREPARACIÓN</a:t>
            </a:r>
            <a:endParaRPr dirty="0"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SEPARACIÓN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LIMPIEZA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56124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detalles irrelevantes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419600" y="3265870"/>
            <a:ext cx="221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ESTRUCTURACIÓN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07656" y="2006363"/>
            <a:ext cx="221246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ADAPTACIÓN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un formato computable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los textos individuales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67576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base en estructuras de datos </a:t>
            </a:r>
            <a:r>
              <a:rPr lang="es-MX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adaptadas</a:t>
            </a:r>
            <a:endParaRPr lang="es-MX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13621;p81"/>
          <p:cNvGrpSpPr/>
          <p:nvPr/>
        </p:nvGrpSpPr>
        <p:grpSpPr>
          <a:xfrm>
            <a:off x="1473532" y="2438747"/>
            <a:ext cx="540000" cy="540000"/>
            <a:chOff x="1323901" y="3807173"/>
            <a:chExt cx="356343" cy="356757"/>
          </a:xfrm>
          <a:solidFill>
            <a:schemeClr val="tx1"/>
          </a:solidFill>
        </p:grpSpPr>
        <p:sp>
          <p:nvSpPr>
            <p:cNvPr id="91" name="Google Shape;13622;p81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623;p81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624;p81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625;p81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626;p81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627;p81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628;p81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629;p81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630;p81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631;p81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32;p81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33;p81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34;p81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635;p81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636;p81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637;p81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638;p81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639;p81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640;p81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641;p81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642;p81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643;p81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644;p81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645;p81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3528;p81"/>
          <p:cNvGrpSpPr/>
          <p:nvPr/>
        </p:nvGrpSpPr>
        <p:grpSpPr>
          <a:xfrm>
            <a:off x="7187177" y="2751848"/>
            <a:ext cx="504000" cy="540000"/>
            <a:chOff x="862283" y="4274771"/>
            <a:chExt cx="341204" cy="359301"/>
          </a:xfrm>
          <a:solidFill>
            <a:schemeClr val="tx1"/>
          </a:solidFill>
        </p:grpSpPr>
        <p:sp>
          <p:nvSpPr>
            <p:cNvPr id="116" name="Google Shape;13529;p81"/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530;p81"/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531;p81"/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3646;p81"/>
          <p:cNvSpPr/>
          <p:nvPr/>
        </p:nvSpPr>
        <p:spPr>
          <a:xfrm>
            <a:off x="3503434" y="2744443"/>
            <a:ext cx="216000" cy="540000"/>
          </a:xfrm>
          <a:custGeom>
            <a:avLst/>
            <a:gdLst/>
            <a:ahLst/>
            <a:cxnLst/>
            <a:rect l="l" t="t" r="r" b="b"/>
            <a:pathLst>
              <a:path w="2799" h="11321" extrusionOk="0">
                <a:moveTo>
                  <a:pt x="906" y="1763"/>
                </a:moveTo>
                <a:lnTo>
                  <a:pt x="1858" y="2358"/>
                </a:lnTo>
                <a:lnTo>
                  <a:pt x="1858" y="3310"/>
                </a:lnTo>
                <a:lnTo>
                  <a:pt x="906" y="2715"/>
                </a:lnTo>
                <a:lnTo>
                  <a:pt x="906" y="1763"/>
                </a:lnTo>
                <a:close/>
                <a:moveTo>
                  <a:pt x="906" y="3096"/>
                </a:moveTo>
                <a:lnTo>
                  <a:pt x="1858" y="3691"/>
                </a:lnTo>
                <a:lnTo>
                  <a:pt x="1858" y="4644"/>
                </a:lnTo>
                <a:cubicBezTo>
                  <a:pt x="1144" y="4203"/>
                  <a:pt x="965" y="4084"/>
                  <a:pt x="929" y="4072"/>
                </a:cubicBezTo>
                <a:cubicBezTo>
                  <a:pt x="906" y="3965"/>
                  <a:pt x="906" y="3453"/>
                  <a:pt x="906" y="3096"/>
                </a:cubicBezTo>
                <a:close/>
                <a:moveTo>
                  <a:pt x="906" y="4453"/>
                </a:moveTo>
                <a:lnTo>
                  <a:pt x="1858" y="5049"/>
                </a:lnTo>
                <a:lnTo>
                  <a:pt x="1858" y="6001"/>
                </a:lnTo>
                <a:lnTo>
                  <a:pt x="906" y="5394"/>
                </a:lnTo>
                <a:lnTo>
                  <a:pt x="906" y="4453"/>
                </a:lnTo>
                <a:close/>
                <a:moveTo>
                  <a:pt x="906" y="5799"/>
                </a:moveTo>
                <a:lnTo>
                  <a:pt x="1858" y="6394"/>
                </a:lnTo>
                <a:lnTo>
                  <a:pt x="1858" y="6716"/>
                </a:lnTo>
                <a:lnTo>
                  <a:pt x="906" y="6716"/>
                </a:lnTo>
                <a:lnTo>
                  <a:pt x="906" y="5799"/>
                </a:lnTo>
                <a:close/>
                <a:moveTo>
                  <a:pt x="2441" y="4370"/>
                </a:moveTo>
                <a:lnTo>
                  <a:pt x="2441" y="6811"/>
                </a:lnTo>
                <a:cubicBezTo>
                  <a:pt x="2370" y="6763"/>
                  <a:pt x="2299" y="6728"/>
                  <a:pt x="2203" y="6716"/>
                </a:cubicBezTo>
                <a:lnTo>
                  <a:pt x="2203" y="4370"/>
                </a:lnTo>
                <a:close/>
                <a:moveTo>
                  <a:pt x="679" y="7073"/>
                </a:moveTo>
                <a:cubicBezTo>
                  <a:pt x="2227" y="7073"/>
                  <a:pt x="2144" y="7073"/>
                  <a:pt x="2203" y="7085"/>
                </a:cubicBezTo>
                <a:cubicBezTo>
                  <a:pt x="2561" y="7192"/>
                  <a:pt x="2489" y="7740"/>
                  <a:pt x="2096" y="7740"/>
                </a:cubicBezTo>
                <a:cubicBezTo>
                  <a:pt x="548" y="7740"/>
                  <a:pt x="644" y="7740"/>
                  <a:pt x="584" y="7728"/>
                </a:cubicBezTo>
                <a:cubicBezTo>
                  <a:pt x="465" y="7680"/>
                  <a:pt x="358" y="7585"/>
                  <a:pt x="346" y="7442"/>
                </a:cubicBezTo>
                <a:lnTo>
                  <a:pt x="346" y="7370"/>
                </a:lnTo>
                <a:cubicBezTo>
                  <a:pt x="358" y="7204"/>
                  <a:pt x="513" y="7073"/>
                  <a:pt x="679" y="7073"/>
                </a:cubicBezTo>
                <a:close/>
                <a:moveTo>
                  <a:pt x="334" y="8002"/>
                </a:moveTo>
                <a:cubicBezTo>
                  <a:pt x="405" y="8037"/>
                  <a:pt x="477" y="8073"/>
                  <a:pt x="572" y="8085"/>
                </a:cubicBezTo>
                <a:lnTo>
                  <a:pt x="572" y="8752"/>
                </a:lnTo>
                <a:cubicBezTo>
                  <a:pt x="572" y="8847"/>
                  <a:pt x="644" y="8918"/>
                  <a:pt x="727" y="8918"/>
                </a:cubicBezTo>
                <a:lnTo>
                  <a:pt x="2013" y="8918"/>
                </a:lnTo>
                <a:cubicBezTo>
                  <a:pt x="2096" y="8918"/>
                  <a:pt x="2180" y="8847"/>
                  <a:pt x="2180" y="8752"/>
                </a:cubicBezTo>
                <a:lnTo>
                  <a:pt x="2180" y="8513"/>
                </a:lnTo>
                <a:cubicBezTo>
                  <a:pt x="2180" y="8430"/>
                  <a:pt x="2096" y="8359"/>
                  <a:pt x="2013" y="8359"/>
                </a:cubicBezTo>
                <a:cubicBezTo>
                  <a:pt x="1918" y="8359"/>
                  <a:pt x="1846" y="8430"/>
                  <a:pt x="1846" y="8513"/>
                </a:cubicBezTo>
                <a:lnTo>
                  <a:pt x="1846" y="8597"/>
                </a:lnTo>
                <a:lnTo>
                  <a:pt x="894" y="8597"/>
                </a:lnTo>
                <a:lnTo>
                  <a:pt x="894" y="8097"/>
                </a:lnTo>
                <a:lnTo>
                  <a:pt x="2084" y="8097"/>
                </a:lnTo>
                <a:cubicBezTo>
                  <a:pt x="2203" y="8097"/>
                  <a:pt x="2322" y="8073"/>
                  <a:pt x="2430" y="8013"/>
                </a:cubicBezTo>
                <a:lnTo>
                  <a:pt x="2430" y="9204"/>
                </a:lnTo>
                <a:lnTo>
                  <a:pt x="2251" y="9204"/>
                </a:lnTo>
                <a:cubicBezTo>
                  <a:pt x="2156" y="9204"/>
                  <a:pt x="2084" y="9275"/>
                  <a:pt x="2084" y="9371"/>
                </a:cubicBezTo>
                <a:cubicBezTo>
                  <a:pt x="2084" y="9454"/>
                  <a:pt x="2156" y="9526"/>
                  <a:pt x="2251" y="9526"/>
                </a:cubicBezTo>
                <a:lnTo>
                  <a:pt x="2430" y="9526"/>
                </a:lnTo>
                <a:cubicBezTo>
                  <a:pt x="2430" y="9811"/>
                  <a:pt x="2477" y="10037"/>
                  <a:pt x="2346" y="10323"/>
                </a:cubicBezTo>
                <a:cubicBezTo>
                  <a:pt x="2239" y="10597"/>
                  <a:pt x="2037" y="10740"/>
                  <a:pt x="2013" y="10764"/>
                </a:cubicBezTo>
                <a:cubicBezTo>
                  <a:pt x="1974" y="10793"/>
                  <a:pt x="1728" y="10973"/>
                  <a:pt x="1380" y="10973"/>
                </a:cubicBezTo>
                <a:cubicBezTo>
                  <a:pt x="1302" y="10973"/>
                  <a:pt x="1219" y="10964"/>
                  <a:pt x="1132" y="10942"/>
                </a:cubicBezTo>
                <a:cubicBezTo>
                  <a:pt x="810" y="10871"/>
                  <a:pt x="536" y="10645"/>
                  <a:pt x="417" y="10335"/>
                </a:cubicBezTo>
                <a:cubicBezTo>
                  <a:pt x="298" y="10049"/>
                  <a:pt x="346" y="9871"/>
                  <a:pt x="334" y="9514"/>
                </a:cubicBezTo>
                <a:lnTo>
                  <a:pt x="1560" y="9514"/>
                </a:lnTo>
                <a:cubicBezTo>
                  <a:pt x="1656" y="9514"/>
                  <a:pt x="1727" y="9442"/>
                  <a:pt x="1727" y="9347"/>
                </a:cubicBezTo>
                <a:cubicBezTo>
                  <a:pt x="1727" y="9264"/>
                  <a:pt x="1656" y="9192"/>
                  <a:pt x="1560" y="9192"/>
                </a:cubicBezTo>
                <a:lnTo>
                  <a:pt x="334" y="9192"/>
                </a:lnTo>
                <a:lnTo>
                  <a:pt x="334" y="8002"/>
                </a:lnTo>
                <a:close/>
                <a:moveTo>
                  <a:pt x="882" y="1"/>
                </a:moveTo>
                <a:cubicBezTo>
                  <a:pt x="715" y="1"/>
                  <a:pt x="596" y="143"/>
                  <a:pt x="596" y="286"/>
                </a:cubicBezTo>
                <a:lnTo>
                  <a:pt x="596" y="572"/>
                </a:lnTo>
                <a:cubicBezTo>
                  <a:pt x="596" y="655"/>
                  <a:pt x="667" y="739"/>
                  <a:pt x="763" y="739"/>
                </a:cubicBezTo>
                <a:cubicBezTo>
                  <a:pt x="846" y="739"/>
                  <a:pt x="929" y="655"/>
                  <a:pt x="929" y="572"/>
                </a:cubicBezTo>
                <a:lnTo>
                  <a:pt x="929" y="382"/>
                </a:lnTo>
                <a:lnTo>
                  <a:pt x="1882" y="977"/>
                </a:lnTo>
                <a:lnTo>
                  <a:pt x="1882" y="1953"/>
                </a:lnTo>
                <a:lnTo>
                  <a:pt x="929" y="1358"/>
                </a:lnTo>
                <a:lnTo>
                  <a:pt x="929" y="1239"/>
                </a:lnTo>
                <a:cubicBezTo>
                  <a:pt x="929" y="1155"/>
                  <a:pt x="846" y="1072"/>
                  <a:pt x="763" y="1072"/>
                </a:cubicBezTo>
                <a:cubicBezTo>
                  <a:pt x="667" y="1072"/>
                  <a:pt x="596" y="1155"/>
                  <a:pt x="596" y="1239"/>
                </a:cubicBezTo>
                <a:lnTo>
                  <a:pt x="596" y="4025"/>
                </a:lnTo>
                <a:lnTo>
                  <a:pt x="191" y="4025"/>
                </a:lnTo>
                <a:cubicBezTo>
                  <a:pt x="108" y="4025"/>
                  <a:pt x="24" y="4096"/>
                  <a:pt x="24" y="4192"/>
                </a:cubicBezTo>
                <a:lnTo>
                  <a:pt x="24" y="5716"/>
                </a:lnTo>
                <a:cubicBezTo>
                  <a:pt x="24" y="5811"/>
                  <a:pt x="108" y="5882"/>
                  <a:pt x="191" y="5882"/>
                </a:cubicBezTo>
                <a:cubicBezTo>
                  <a:pt x="286" y="5882"/>
                  <a:pt x="358" y="5811"/>
                  <a:pt x="358" y="5716"/>
                </a:cubicBezTo>
                <a:lnTo>
                  <a:pt x="358" y="4370"/>
                </a:lnTo>
                <a:lnTo>
                  <a:pt x="596" y="4370"/>
                </a:lnTo>
                <a:lnTo>
                  <a:pt x="596" y="6728"/>
                </a:lnTo>
                <a:cubicBezTo>
                  <a:pt x="513" y="6751"/>
                  <a:pt x="429" y="6775"/>
                  <a:pt x="358" y="6823"/>
                </a:cubicBezTo>
                <a:lnTo>
                  <a:pt x="358" y="6418"/>
                </a:lnTo>
                <a:cubicBezTo>
                  <a:pt x="358" y="6335"/>
                  <a:pt x="286" y="6251"/>
                  <a:pt x="191" y="6251"/>
                </a:cubicBezTo>
                <a:cubicBezTo>
                  <a:pt x="108" y="6251"/>
                  <a:pt x="24" y="6335"/>
                  <a:pt x="24" y="6418"/>
                </a:cubicBezTo>
                <a:lnTo>
                  <a:pt x="24" y="9371"/>
                </a:lnTo>
                <a:lnTo>
                  <a:pt x="24" y="9633"/>
                </a:lnTo>
                <a:cubicBezTo>
                  <a:pt x="48" y="9859"/>
                  <a:pt x="1" y="10061"/>
                  <a:pt x="84" y="10347"/>
                </a:cubicBezTo>
                <a:cubicBezTo>
                  <a:pt x="276" y="10971"/>
                  <a:pt x="839" y="11321"/>
                  <a:pt x="1415" y="11321"/>
                </a:cubicBezTo>
                <a:cubicBezTo>
                  <a:pt x="1696" y="11321"/>
                  <a:pt x="1981" y="11237"/>
                  <a:pt x="2227" y="11061"/>
                </a:cubicBezTo>
                <a:lnTo>
                  <a:pt x="2275" y="11026"/>
                </a:lnTo>
                <a:cubicBezTo>
                  <a:pt x="2465" y="10883"/>
                  <a:pt x="2620" y="10692"/>
                  <a:pt x="2703" y="10466"/>
                </a:cubicBezTo>
                <a:cubicBezTo>
                  <a:pt x="2799" y="10145"/>
                  <a:pt x="2775" y="9966"/>
                  <a:pt x="2775" y="9347"/>
                </a:cubicBezTo>
                <a:lnTo>
                  <a:pt x="2775" y="4203"/>
                </a:lnTo>
                <a:cubicBezTo>
                  <a:pt x="2775" y="4108"/>
                  <a:pt x="2691" y="4037"/>
                  <a:pt x="2608" y="4037"/>
                </a:cubicBezTo>
                <a:lnTo>
                  <a:pt x="2203" y="4037"/>
                </a:lnTo>
                <a:lnTo>
                  <a:pt x="2203" y="882"/>
                </a:lnTo>
                <a:cubicBezTo>
                  <a:pt x="2203" y="822"/>
                  <a:pt x="2168" y="763"/>
                  <a:pt x="2132" y="739"/>
                </a:cubicBezTo>
                <a:lnTo>
                  <a:pt x="1025" y="48"/>
                </a:lnTo>
                <a:cubicBezTo>
                  <a:pt x="989" y="24"/>
                  <a:pt x="917" y="1"/>
                  <a:pt x="88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3647;p81"/>
          <p:cNvGrpSpPr/>
          <p:nvPr/>
        </p:nvGrpSpPr>
        <p:grpSpPr>
          <a:xfrm>
            <a:off x="5275725" y="2449822"/>
            <a:ext cx="504000" cy="540000"/>
            <a:chOff x="859262" y="3353920"/>
            <a:chExt cx="306759" cy="351445"/>
          </a:xfrm>
          <a:solidFill>
            <a:schemeClr val="tx1"/>
          </a:solidFill>
        </p:grpSpPr>
        <p:sp>
          <p:nvSpPr>
            <p:cNvPr id="121" name="Google Shape;13648;p81"/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649;p81"/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650;p81"/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651;p81"/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652;p81"/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582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SEPARACIÓN</a:t>
            </a:r>
            <a:endParaRPr dirty="0"/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2002" y="1360150"/>
            <a:ext cx="7781998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Identificar los archivos del </a:t>
            </a:r>
            <a:r>
              <a:rPr lang="en" i="1" dirty="0" smtClean="0">
                <a:uFill>
                  <a:noFill/>
                </a:uFill>
              </a:rPr>
              <a:t>dataset</a:t>
            </a:r>
            <a:r>
              <a:rPr lang="en" dirty="0" smtClean="0">
                <a:uFill>
                  <a:noFill/>
                </a:uFill>
              </a:rPr>
              <a:t> con textos en inglés y  separarlos conservando las etiquetas correspondientes a su autoría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Haciendo una exploración de cada archivo, identificar el formato en que se almacena el texto objetivo y separarlo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Se almacenará el texto individual anexado a un archivo </a:t>
            </a:r>
            <a:r>
              <a:rPr lang="en" i="1" dirty="0" smtClean="0">
                <a:uFill>
                  <a:noFill/>
                </a:uFill>
              </a:rPr>
              <a:t>TXT</a:t>
            </a:r>
            <a:r>
              <a:rPr lang="en" dirty="0" smtClean="0">
                <a:uFill>
                  <a:noFill/>
                </a:uFill>
              </a:rPr>
              <a:t> global que contendrá en cada línea cada uno de los textos</a:t>
            </a: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Se creará un archivo </a:t>
            </a:r>
            <a:r>
              <a:rPr lang="en" i="1" dirty="0" smtClean="0">
                <a:uFill>
                  <a:noFill/>
                </a:uFill>
              </a:rPr>
              <a:t>TXT</a:t>
            </a:r>
            <a:r>
              <a:rPr lang="en" dirty="0" smtClean="0">
                <a:uFill>
                  <a:noFill/>
                </a:uFill>
              </a:rPr>
              <a:t> para cada </a:t>
            </a:r>
            <a:r>
              <a:rPr lang="en" i="1" dirty="0" smtClean="0">
                <a:uFill>
                  <a:noFill/>
                </a:uFill>
              </a:rPr>
              <a:t>“autor”</a:t>
            </a:r>
            <a:r>
              <a:rPr lang="en" dirty="0" smtClean="0">
                <a:uFill>
                  <a:noFill/>
                </a:uFill>
              </a:rPr>
              <a:t>, cuyo nombre de archivo reflejará el nombre del modelo generador o bien de simplemente </a:t>
            </a:r>
            <a:r>
              <a:rPr lang="en" i="1" dirty="0" smtClean="0">
                <a:uFill>
                  <a:noFill/>
                </a:uFill>
              </a:rPr>
              <a:t>“humando”</a:t>
            </a:r>
            <a:endParaRPr lang="en" dirty="0" smtClean="0">
              <a:uFill>
                <a:noFill/>
              </a:uFill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056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LIMPIEZA</a:t>
            </a:r>
            <a:endParaRPr dirty="0"/>
          </a:p>
        </p:txBody>
      </p:sp>
      <p:sp>
        <p:nvSpPr>
          <p:cNvPr id="3091" name="Google Shape;3091;p66"/>
          <p:cNvSpPr txBox="1">
            <a:spLocks noGrp="1"/>
          </p:cNvSpPr>
          <p:nvPr>
            <p:ph type="subTitle" idx="1"/>
          </p:nvPr>
        </p:nvSpPr>
        <p:spPr>
          <a:xfrm>
            <a:off x="647700" y="1571625"/>
            <a:ext cx="7781998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Para cada archivo </a:t>
            </a:r>
            <a:r>
              <a:rPr lang="en" i="1" dirty="0" smtClean="0">
                <a:uFill>
                  <a:noFill/>
                </a:uFill>
              </a:rPr>
              <a:t>TXT</a:t>
            </a:r>
            <a:r>
              <a:rPr lang="en" dirty="0" smtClean="0">
                <a:uFill>
                  <a:noFill/>
                </a:uFill>
              </a:rPr>
              <a:t> generado, se almacenará en </a:t>
            </a:r>
            <a:r>
              <a:rPr lang="en" i="1" dirty="0" smtClean="0">
                <a:uFill>
                  <a:noFill/>
                </a:uFill>
              </a:rPr>
              <a:t>RAM</a:t>
            </a:r>
            <a:r>
              <a:rPr lang="en" dirty="0" smtClean="0">
                <a:uFill>
                  <a:noFill/>
                </a:uFill>
              </a:rPr>
              <a:t>  y se someterá a una eliminación de detalles irrelevantes: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 smtClean="0">
              <a:uFill>
                <a:noFill/>
              </a:uFill>
            </a:endParaRPr>
          </a:p>
          <a:p>
            <a:pPr marL="939800" lvl="1" indent="-342900" algn="l">
              <a:buFont typeface="+mj-lt"/>
              <a:buAutoNum type="arabicPeriod"/>
            </a:pPr>
            <a:r>
              <a:rPr lang="en" dirty="0" smtClean="0">
                <a:uFill>
                  <a:noFill/>
                </a:uFill>
              </a:rPr>
              <a:t>Eliminación de caractéres especiales [\n, \t, \r, \&amp;u…, …]</a:t>
            </a:r>
          </a:p>
          <a:p>
            <a:pPr marL="939800" lvl="1" indent="-342900" algn="l"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939800" lvl="1" indent="-342900" algn="l">
              <a:buFont typeface="+mj-lt"/>
              <a:buAutoNum type="arabicPeriod"/>
            </a:pPr>
            <a:r>
              <a:rPr lang="en" strike="sngStrike" dirty="0" smtClean="0">
                <a:uFill>
                  <a:noFill/>
                </a:uFill>
              </a:rPr>
              <a:t>Eliminación de símbolos de puntuación [, . ; …]</a:t>
            </a:r>
          </a:p>
          <a:p>
            <a:pPr marL="939800" lvl="1" indent="-342900" algn="l">
              <a:buFont typeface="+mj-lt"/>
              <a:buAutoNum type="arabicPeriod"/>
            </a:pPr>
            <a:endParaRPr lang="en" strike="sngStrike" dirty="0" smtClean="0">
              <a:uFill>
                <a:noFill/>
              </a:uFill>
            </a:endParaRPr>
          </a:p>
          <a:p>
            <a:pPr marL="939800" lvl="1" indent="-342900" algn="l">
              <a:buFont typeface="+mj-lt"/>
              <a:buAutoNum type="arabicPeriod"/>
            </a:pPr>
            <a:r>
              <a:rPr lang="en" strike="sngStrike" dirty="0" smtClean="0">
                <a:uFill>
                  <a:noFill/>
                </a:uFill>
              </a:rPr>
              <a:t>Eliminación de </a:t>
            </a:r>
            <a:r>
              <a:rPr lang="en" i="1" strike="sngStrike" dirty="0" smtClean="0">
                <a:uFill>
                  <a:noFill/>
                </a:uFill>
              </a:rPr>
              <a:t>stopwords</a:t>
            </a:r>
            <a:r>
              <a:rPr lang="en" strike="sngStrike" dirty="0" smtClean="0">
                <a:uFill>
                  <a:noFill/>
                </a:uFill>
              </a:rPr>
              <a:t> [“a”, “the”, “is”, “are”, …]</a:t>
            </a:r>
          </a:p>
          <a:p>
            <a:pPr marL="482600" indent="-342900"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  <a:p>
            <a:pPr marL="939800" lvl="1" indent="-342900" algn="l">
              <a:buFont typeface="+mj-lt"/>
              <a:buAutoNum type="arabicPeriod"/>
            </a:pPr>
            <a:endParaRPr lang="en" dirty="0" smtClean="0">
              <a:uFill>
                <a:noFill/>
              </a:uFill>
            </a:endParaRPr>
          </a:p>
        </p:txBody>
      </p:sp>
      <p:grpSp>
        <p:nvGrpSpPr>
          <p:cNvPr id="3093" name="Google Shape;3093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094" name="Google Shape;309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6" name="Google Shape;3096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097" name="Google Shape;309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3099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00" name="Google Shape;310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3" name="Google Shape;3103;p66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20305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495</Words>
  <Application>Microsoft Office PowerPoint</Application>
  <PresentationFormat>Presentación en pantalla (16:9)</PresentationFormat>
  <Paragraphs>96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Montserrat Black</vt:lpstr>
      <vt:lpstr>Nunito Light</vt:lpstr>
      <vt:lpstr>Arial</vt:lpstr>
      <vt:lpstr>Bebas Neue</vt:lpstr>
      <vt:lpstr>Montserrat</vt:lpstr>
      <vt:lpstr>PT Sans</vt:lpstr>
      <vt:lpstr>Artificial Intelligence (AI) Technology Consulting by Slidesgo</vt:lpstr>
      <vt:lpstr>AUTEXTIFICATION Identificación de autoría en textos</vt:lpstr>
      <vt:lpstr>OBJETIVO</vt:lpstr>
      <vt:lpstr>OBJETIVOS GENERALES</vt:lpstr>
      <vt:lpstr>HERRAMIENTAS</vt:lpstr>
      <vt:lpstr>FASES RELEVANTES</vt:lpstr>
      <vt:lpstr>01</vt:lpstr>
      <vt:lpstr>PREPARACIÓN</vt:lpstr>
      <vt:lpstr>SEPARACIÓN</vt:lpstr>
      <vt:lpstr>LIMPIEZA</vt:lpstr>
      <vt:lpstr>ESTRUCTURACIÓN</vt:lpstr>
      <vt:lpstr>ADAPTACIÓN</vt:lpstr>
      <vt:lpstr>02</vt:lpstr>
      <vt:lpstr>CLASIFICACIÓN BINARIA</vt:lpstr>
      <vt:lpstr>CLASIFICACIÓN MULTICLASE</vt:lpstr>
      <vt:lpstr>03</vt:lpstr>
      <vt:lpstr>MÉTRICAS RELEVANTES</vt:lpstr>
      <vt:lpstr>SE EVALUARÁN MÉTRICAS PARA: * CADA TAREA (2) =&gt; * CADA PREPARACIÓN (2, 5) =&gt; * CADA MODELO (3)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AUTEXTIFICATION Identificación de autoría en textos</dc:title>
  <dc:creator>Alejandro Ramos</dc:creator>
  <cp:lastModifiedBy>Alejandro Ramos</cp:lastModifiedBy>
  <cp:revision>20</cp:revision>
  <dcterms:modified xsi:type="dcterms:W3CDTF">2023-11-07T06:18:38Z</dcterms:modified>
</cp:coreProperties>
</file>